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4" roundtripDataSignature="AMtx7mhR1rjfXjQvrt1XguIrHM6PSYmK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E00015-A91F-48EE-A407-7001938DE3C4}">
  <a:tblStyle styleId="{A8E00015-A91F-48EE-A407-7001938DE3C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3"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ad52f00b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71" name="Google Shape;171;g32ad52f00b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ad52f00b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32ad52f00b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ad52f00b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91" name="Google Shape;191;g32ad52f00b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ad52f00be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32ad52f00b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f426718b8_3_1:notes"/>
          <p:cNvSpPr/>
          <p:nvPr>
            <p:ph idx="2" type="sldImg"/>
          </p:nvPr>
        </p:nvSpPr>
        <p:spPr>
          <a:xfrm>
            <a:off x="685803"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f426718b8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2f426718b8_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c115a9bee_1_47:notes"/>
          <p:cNvSpPr/>
          <p:nvPr>
            <p:ph idx="2" type="sldImg"/>
          </p:nvPr>
        </p:nvSpPr>
        <p:spPr>
          <a:xfrm>
            <a:off x="685803"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32c115a9bee_1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Required:</a:t>
            </a:r>
            <a:endParaRPr/>
          </a:p>
          <a:p>
            <a:pPr indent="-171450" lvl="0" marL="285750" rtl="0" algn="l">
              <a:lnSpc>
                <a:spcPct val="100000"/>
              </a:lnSpc>
              <a:spcBef>
                <a:spcPts val="0"/>
              </a:spcBef>
              <a:spcAft>
                <a:spcPts val="0"/>
              </a:spcAft>
              <a:buClr>
                <a:schemeClr val="dk1"/>
              </a:buClr>
              <a:buSzPts val="1800"/>
              <a:buFont typeface="Arial"/>
              <a:buNone/>
            </a:pPr>
            <a:r>
              <a:t/>
            </a:r>
            <a:endParaRPr/>
          </a:p>
          <a:p>
            <a:pPr indent="-247650" lvl="0" marL="285750" rtl="0" algn="l">
              <a:lnSpc>
                <a:spcPct val="100000"/>
              </a:lnSpc>
              <a:spcBef>
                <a:spcPts val="0"/>
              </a:spcBef>
              <a:spcAft>
                <a:spcPts val="0"/>
              </a:spcAft>
              <a:buClr>
                <a:schemeClr val="dk1"/>
              </a:buClr>
              <a:buSzPts val="1200"/>
              <a:buChar char="•"/>
            </a:pPr>
            <a:r>
              <a:rPr lang="en-US"/>
              <a:t>Execution plan</a:t>
            </a:r>
            <a:endParaRPr>
              <a:latin typeface="Arial"/>
              <a:ea typeface="Arial"/>
              <a:cs typeface="Arial"/>
              <a:sym typeface="Arial"/>
            </a:endParaRPr>
          </a:p>
          <a:p>
            <a:pPr indent="-247650" lvl="1" marL="742950" rtl="0" algn="l">
              <a:lnSpc>
                <a:spcPct val="100000"/>
              </a:lnSpc>
              <a:spcBef>
                <a:spcPts val="0"/>
              </a:spcBef>
              <a:spcAft>
                <a:spcPts val="0"/>
              </a:spcAft>
              <a:buClr>
                <a:schemeClr val="dk1"/>
              </a:buClr>
              <a:buSzPts val="1200"/>
              <a:buChar char="•"/>
            </a:pPr>
            <a:r>
              <a:rPr lang="en-US"/>
              <a:t>Your team planned milestones for completion of any remaining subsystem functionality, integration of specific subsystems, test, and validation plans should be presented.</a:t>
            </a:r>
            <a:endParaRPr>
              <a:latin typeface="Arial"/>
              <a:ea typeface="Arial"/>
              <a:cs typeface="Arial"/>
              <a:sym typeface="Arial"/>
            </a:endParaRPr>
          </a:p>
          <a:p>
            <a:pPr indent="-247650" lvl="1" marL="742950" rtl="0" algn="l">
              <a:lnSpc>
                <a:spcPct val="100000"/>
              </a:lnSpc>
              <a:spcBef>
                <a:spcPts val="0"/>
              </a:spcBef>
              <a:spcAft>
                <a:spcPts val="0"/>
              </a:spcAft>
              <a:buClr>
                <a:schemeClr val="dk1"/>
              </a:buClr>
              <a:buSzPts val="1200"/>
              <a:buChar char="•"/>
            </a:pPr>
            <a:r>
              <a:rPr lang="en-US"/>
              <a:t>Milestones should have owners … things like final integration can be group owned</a:t>
            </a:r>
            <a:endParaRPr/>
          </a:p>
          <a:p>
            <a:pPr indent="-247650" lvl="1" marL="742950" rtl="0" algn="l">
              <a:lnSpc>
                <a:spcPct val="100000"/>
              </a:lnSpc>
              <a:spcBef>
                <a:spcPts val="0"/>
              </a:spcBef>
              <a:spcAft>
                <a:spcPts val="0"/>
              </a:spcAft>
              <a:buClr>
                <a:schemeClr val="dk1"/>
              </a:buClr>
              <a:buSzPts val="1200"/>
              <a:buChar char="•"/>
            </a:pPr>
            <a:r>
              <a:rPr lang="en-US"/>
              <a:t>Gantt chart – should indicate some 404 progress.</a:t>
            </a:r>
            <a:endParaRPr>
              <a:latin typeface="Arial"/>
              <a:ea typeface="Arial"/>
              <a:cs typeface="Arial"/>
              <a:sym typeface="Arial"/>
            </a:endParaRPr>
          </a:p>
          <a:p>
            <a:pPr indent="-247650" lvl="1" marL="742950" rtl="0" algn="l">
              <a:lnSpc>
                <a:spcPct val="100000"/>
              </a:lnSpc>
              <a:spcBef>
                <a:spcPts val="0"/>
              </a:spcBef>
              <a:spcAft>
                <a:spcPts val="0"/>
              </a:spcAft>
              <a:buClr>
                <a:schemeClr val="dk1"/>
              </a:buClr>
              <a:buSzPts val="1200"/>
              <a:buChar char="•"/>
            </a:pPr>
            <a:r>
              <a:rPr lang="en-US"/>
              <a:t>Try to  complete all subsystem function in next 3 weeks.</a:t>
            </a:r>
            <a:endParaRPr>
              <a:latin typeface="Arial"/>
              <a:ea typeface="Arial"/>
              <a:cs typeface="Arial"/>
              <a:sym typeface="Arial"/>
            </a:endParaRPr>
          </a:p>
          <a:p>
            <a:pPr indent="-247650" lvl="1" marL="742950" rtl="0" algn="l">
              <a:lnSpc>
                <a:spcPct val="100000"/>
              </a:lnSpc>
              <a:spcBef>
                <a:spcPts val="0"/>
              </a:spcBef>
              <a:spcAft>
                <a:spcPts val="0"/>
              </a:spcAft>
              <a:buClr>
                <a:schemeClr val="dk1"/>
              </a:buClr>
              <a:buSzPts val="1200"/>
              <a:buChar char="•"/>
            </a:pPr>
            <a:r>
              <a:rPr lang="en-US"/>
              <a:t>Try to complete all integration 2 weeks before demo to allow for system validation and documentation</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14" name="Google Shape;214;g32c115a9bee_1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2c115a9bee_1_69:notes"/>
          <p:cNvSpPr/>
          <p:nvPr>
            <p:ph idx="2" type="sldImg"/>
          </p:nvPr>
        </p:nvSpPr>
        <p:spPr>
          <a:xfrm>
            <a:off x="685803"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32c115a9bee_1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32c115a9bee_1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2bfb0a587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Adrian</a:t>
            </a:r>
            <a:endParaRPr/>
          </a:p>
        </p:txBody>
      </p:sp>
      <p:sp>
        <p:nvSpPr>
          <p:cNvPr id="63" name="Google Shape;63;g32bfb0a587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2bfb0a5871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Ethan</a:t>
            </a:r>
            <a:endParaRPr/>
          </a:p>
        </p:txBody>
      </p:sp>
      <p:sp>
        <p:nvSpPr>
          <p:cNvPr id="74" name="Google Shape;74;g32bfb0a5871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2bfb0a5871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g32bfb0a5871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Required:</a:t>
            </a:r>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High level figure showing where you are at in the project, what’s completed, what’s underway – it should take about 30 seconds to summarize where you are in the timeline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Save discussion for subsystem update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Save detail for execution plan &amp; validation plan status</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01" name="Google Shape;1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7" name="Google Shape;12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ad52f00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Required: </a:t>
            </a:r>
            <a:r>
              <a:rPr lang="en-US">
                <a:latin typeface="Arial"/>
                <a:ea typeface="Arial"/>
                <a:cs typeface="Arial"/>
                <a:sym typeface="Arial"/>
              </a:rPr>
              <a:t>What has been accomplished (not just started) – is it back up and running from 403? | What are you going to accomplish in the next 2 weeks | -- “Started, began, initiated…” are not accomplishments</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--You do not need to have any accomplishment on some updates if you describe in “Ongoing” what work you have been doing</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rPr lang="en-US">
                <a:latin typeface="Arial"/>
                <a:ea typeface="Arial"/>
                <a:cs typeface="Arial"/>
                <a:sym typeface="Arial"/>
              </a:rPr>
              <a:t>-- Make things here specific and measurable/verifiable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41" name="Google Shape;141;g32ad52f00b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ad52f00b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2ad52f00b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Required: </a:t>
            </a:r>
            <a:r>
              <a:rPr lang="en-US">
                <a:latin typeface="Arial"/>
                <a:ea typeface="Arial"/>
                <a:cs typeface="Arial"/>
                <a:sym typeface="Arial"/>
              </a:rPr>
              <a:t>Interesting figure related to your subsystem progress. Detail on what works, what doesn’t, what is changing.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2"/>
          <p:cNvSpPr txBox="1"/>
          <p:nvPr>
            <p:ph type="ctrTitle"/>
          </p:nvPr>
        </p:nvSpPr>
        <p:spPr>
          <a:xfrm>
            <a:off x="3969582" y="1597819"/>
            <a:ext cx="4488600" cy="1102500"/>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3124200" y="2914650"/>
            <a:ext cx="5334000" cy="1314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3"/>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body"/>
          </p:nvPr>
        </p:nvSpPr>
        <p:spPr>
          <a:xfrm>
            <a:off x="457200" y="1536953"/>
            <a:ext cx="8229600" cy="3057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7" name="Google Shape;27;p13"/>
          <p:cNvPicPr preferRelativeResize="0"/>
          <p:nvPr/>
        </p:nvPicPr>
        <p:blipFill rotWithShape="1">
          <a:blip r:embed="rId3">
            <a:alphaModFix/>
          </a:blip>
          <a:srcRect b="0" l="0" r="0" t="0"/>
          <a:stretch/>
        </p:blipFill>
        <p:spPr>
          <a:xfrm>
            <a:off x="450851" y="175610"/>
            <a:ext cx="1649610" cy="2785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4"/>
          <p:cNvSpPr txBox="1"/>
          <p:nvPr>
            <p:ph idx="1" type="body"/>
          </p:nvPr>
        </p:nvSpPr>
        <p:spPr>
          <a:xfrm>
            <a:off x="457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14"/>
          <p:cNvSpPr txBox="1"/>
          <p:nvPr>
            <p:ph idx="2" type="body"/>
          </p:nvPr>
        </p:nvSpPr>
        <p:spPr>
          <a:xfrm>
            <a:off x="4648200" y="1481733"/>
            <a:ext cx="4038600" cy="31128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4"/>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5"/>
          <p:cNvSpPr txBox="1"/>
          <p:nvPr>
            <p:ph type="title"/>
          </p:nvPr>
        </p:nvSpPr>
        <p:spPr>
          <a:xfrm>
            <a:off x="457200" y="2175487"/>
            <a:ext cx="8229600" cy="8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800226"/>
            <a:ext cx="3008400" cy="552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 type="body"/>
          </p:nvPr>
        </p:nvSpPr>
        <p:spPr>
          <a:xfrm>
            <a:off x="3575050" y="805290"/>
            <a:ext cx="5111700" cy="37893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3" name="Google Shape;43;p16"/>
          <p:cNvSpPr txBox="1"/>
          <p:nvPr>
            <p:ph idx="2" type="body"/>
          </p:nvPr>
        </p:nvSpPr>
        <p:spPr>
          <a:xfrm>
            <a:off x="457200" y="1352888"/>
            <a:ext cx="3008400" cy="3241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4" name="Google Shape;44;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7"/>
          <p:cNvSpPr txBox="1"/>
          <p:nvPr>
            <p:ph type="title"/>
          </p:nvPr>
        </p:nvSpPr>
        <p:spPr>
          <a:xfrm>
            <a:off x="457200" y="897323"/>
            <a:ext cx="25737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7"/>
          <p:cNvSpPr/>
          <p:nvPr>
            <p:ph idx="2" type="pic"/>
          </p:nvPr>
        </p:nvSpPr>
        <p:spPr>
          <a:xfrm>
            <a:off x="3200400" y="897322"/>
            <a:ext cx="5486400" cy="3637800"/>
          </a:xfrm>
          <a:prstGeom prst="rect">
            <a:avLst/>
          </a:prstGeom>
          <a:noFill/>
          <a:ln>
            <a:noFill/>
          </a:ln>
        </p:spPr>
      </p:sp>
      <p:sp>
        <p:nvSpPr>
          <p:cNvPr id="50" name="Google Shape;50;p17"/>
          <p:cNvSpPr txBox="1"/>
          <p:nvPr>
            <p:ph idx="1" type="body"/>
          </p:nvPr>
        </p:nvSpPr>
        <p:spPr>
          <a:xfrm>
            <a:off x="457200" y="1326032"/>
            <a:ext cx="2573700" cy="3209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1" name="Google Shape;51;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6.jpg"/><Relationship Id="rId5"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jpg"/><Relationship Id="rId5"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type="ctrTitle"/>
          </p:nvPr>
        </p:nvSpPr>
        <p:spPr>
          <a:xfrm>
            <a:off x="2078950" y="2515150"/>
            <a:ext cx="6995400" cy="2220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600"/>
              <a:buFont typeface="Arial"/>
              <a:buNone/>
            </a:pPr>
            <a:r>
              <a:rPr lang="en-US" sz="3040"/>
              <a:t>Team 42: Multi-Axis Cobot for Factory Automation</a:t>
            </a:r>
            <a:endParaRPr sz="3040"/>
          </a:p>
          <a:p>
            <a:pPr indent="0" lvl="0" marL="0" rtl="0" algn="r">
              <a:lnSpc>
                <a:spcPct val="100000"/>
              </a:lnSpc>
              <a:spcBef>
                <a:spcPts val="0"/>
              </a:spcBef>
              <a:spcAft>
                <a:spcPts val="0"/>
              </a:spcAft>
              <a:buClr>
                <a:schemeClr val="lt1"/>
              </a:buClr>
              <a:buSzPts val="5279"/>
              <a:buFont typeface="Arial"/>
              <a:buNone/>
            </a:pPr>
            <a:r>
              <a:rPr lang="en-US" sz="3040"/>
              <a:t>Bi-Weekly Update 2</a:t>
            </a:r>
            <a:br>
              <a:rPr lang="en-US" sz="3040"/>
            </a:br>
            <a:br>
              <a:rPr lang="en-US" sz="3040"/>
            </a:br>
            <a:r>
              <a:rPr lang="en-US" sz="1779"/>
              <a:t>Emily Hamsa, Ethan Woods, Adrian Guzman, Jaishil Shah</a:t>
            </a:r>
            <a:br>
              <a:rPr lang="en-US" sz="1779"/>
            </a:br>
            <a:br>
              <a:rPr lang="en-US" sz="2009"/>
            </a:br>
            <a:r>
              <a:rPr lang="en-US" sz="2009"/>
              <a:t>Sponsor: Matthew Krebs </a:t>
            </a:r>
            <a:br>
              <a:rPr lang="en-US" sz="2009"/>
            </a:br>
            <a:r>
              <a:rPr lang="en-US" sz="2009"/>
              <a:t>TA: Vishwam Raval</a:t>
            </a:r>
            <a:br>
              <a:rPr lang="en-US" sz="2009"/>
            </a:br>
            <a:endParaRPr sz="2009"/>
          </a:p>
        </p:txBody>
      </p:sp>
      <p:sp>
        <p:nvSpPr>
          <p:cNvPr id="59" name="Google Shape;59;p1"/>
          <p:cNvSpPr/>
          <p:nvPr/>
        </p:nvSpPr>
        <p:spPr>
          <a:xfrm>
            <a:off x="0" y="0"/>
            <a:ext cx="6111300" cy="4583700"/>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1"/>
          <p:cNvPicPr preferRelativeResize="0"/>
          <p:nvPr/>
        </p:nvPicPr>
        <p:blipFill rotWithShape="1">
          <a:blip r:embed="rId4">
            <a:alphaModFix/>
          </a:blip>
          <a:srcRect b="0" l="0" r="0" t="0"/>
          <a:stretch/>
        </p:blipFill>
        <p:spPr>
          <a:xfrm>
            <a:off x="5344000" y="828988"/>
            <a:ext cx="2102086" cy="3548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2ad52f00be_0_12"/>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Power/Battery Management Subsystem</a:t>
            </a:r>
            <a:endParaRPr/>
          </a:p>
          <a:p>
            <a:pPr indent="0" lvl="0" marL="0" rtl="0" algn="ctr">
              <a:lnSpc>
                <a:spcPct val="115000"/>
              </a:lnSpc>
              <a:spcBef>
                <a:spcPts val="0"/>
              </a:spcBef>
              <a:spcAft>
                <a:spcPts val="0"/>
              </a:spcAft>
              <a:buClr>
                <a:schemeClr val="dk1"/>
              </a:buClr>
              <a:buSzPts val="990"/>
              <a:buFont typeface="Arial"/>
              <a:buNone/>
            </a:pPr>
            <a:r>
              <a:rPr lang="en-US" sz="1720"/>
              <a:t>Emily Hamsa</a:t>
            </a:r>
            <a:endParaRPr sz="2980"/>
          </a:p>
        </p:txBody>
      </p:sp>
      <p:graphicFrame>
        <p:nvGraphicFramePr>
          <p:cNvPr id="174" name="Google Shape;174;g32ad52f00be_0_12"/>
          <p:cNvGraphicFramePr/>
          <p:nvPr/>
        </p:nvGraphicFramePr>
        <p:xfrm>
          <a:off x="685800" y="1464056"/>
          <a:ext cx="3000000" cy="3000000"/>
        </p:xfrm>
        <a:graphic>
          <a:graphicData uri="http://schemas.openxmlformats.org/drawingml/2006/table">
            <a:tbl>
              <a:tblPr>
                <a:noFill/>
                <a:tableStyleId>{A8E00015-A91F-48EE-A407-7001938DE3C4}</a:tableStyleId>
              </a:tblPr>
              <a:tblGrid>
                <a:gridCol w="3886200"/>
                <a:gridCol w="3886200"/>
              </a:tblGrid>
              <a:tr h="48022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Accomplishments since </a:t>
                      </a:r>
                      <a:r>
                        <a:rPr lang="en-US" sz="1400"/>
                        <a:t>last update</a:t>
                      </a:r>
                      <a:r>
                        <a:rPr lang="en-US" sz="1400" u="none" cap="none" strike="noStrike"/>
                        <a:t>                          </a:t>
                      </a:r>
                      <a:r>
                        <a:rPr lang="en-US">
                          <a:solidFill>
                            <a:srgbClr val="FF0000"/>
                          </a:solidFill>
                        </a:rPr>
                        <a:t>20</a:t>
                      </a:r>
                      <a:r>
                        <a:rPr lang="en-US" sz="1400" u="none" cap="none" strike="noStrike">
                          <a:solidFill>
                            <a:srgbClr val="FF0000"/>
                          </a:solidFill>
                        </a:rPr>
                        <a:t> hrs of effort</a:t>
                      </a:r>
                      <a:endParaRPr sz="1400" u="none" cap="none" strike="noStrike">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Ongoing progress/problems and plans until the next presentation</a:t>
                      </a:r>
                      <a:endParaRPr sz="1400" u="none" cap="none" strike="noStrike"/>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300950">
                <a:tc>
                  <a:txBody>
                    <a:bodyPr/>
                    <a:lstStyle/>
                    <a:p>
                      <a:pPr indent="-254000" lvl="0" marL="342900" marR="0" rtl="0" algn="l">
                        <a:lnSpc>
                          <a:spcPct val="100000"/>
                        </a:lnSpc>
                        <a:spcBef>
                          <a:spcPts val="0"/>
                        </a:spcBef>
                        <a:spcAft>
                          <a:spcPts val="0"/>
                        </a:spcAft>
                        <a:buClr>
                          <a:srgbClr val="000000"/>
                        </a:buClr>
                        <a:buSzPts val="1400"/>
                        <a:buFont typeface="Arial"/>
                        <a:buChar char="-"/>
                      </a:pPr>
                      <a:r>
                        <a:rPr lang="en-US"/>
                        <a:t>Completed new board design and routing in Altium</a:t>
                      </a:r>
                      <a:endParaRPr/>
                    </a:p>
                    <a:p>
                      <a:pPr indent="-234950" lvl="0" marL="342900" marR="0" rtl="0" algn="l">
                        <a:lnSpc>
                          <a:spcPct val="100000"/>
                        </a:lnSpc>
                        <a:spcBef>
                          <a:spcPts val="0"/>
                        </a:spcBef>
                        <a:spcAft>
                          <a:spcPts val="0"/>
                        </a:spcAft>
                        <a:buSzPts val="1100"/>
                        <a:buChar char="-"/>
                      </a:pPr>
                      <a:r>
                        <a:rPr lang="en-US"/>
                        <a:t>Ordered and </a:t>
                      </a:r>
                      <a:r>
                        <a:rPr lang="en-US"/>
                        <a:t>received</a:t>
                      </a:r>
                      <a:r>
                        <a:rPr lang="en-US"/>
                        <a:t> board and components</a:t>
                      </a:r>
                      <a:endParaRPr/>
                    </a:p>
                    <a:p>
                      <a:pPr indent="-234950" lvl="0" marL="342900" marR="0" rtl="0" algn="l">
                        <a:lnSpc>
                          <a:spcPct val="100000"/>
                        </a:lnSpc>
                        <a:spcBef>
                          <a:spcPts val="0"/>
                        </a:spcBef>
                        <a:spcAft>
                          <a:spcPts val="0"/>
                        </a:spcAft>
                        <a:buSzPts val="1100"/>
                        <a:buChar char="-"/>
                      </a:pPr>
                      <a:r>
                        <a:rPr lang="en-US"/>
                        <a:t>Assembled robotic arm in </a:t>
                      </a:r>
                      <a:r>
                        <a:rPr lang="en-US"/>
                        <a:t>preparation</a:t>
                      </a:r>
                      <a:r>
                        <a:rPr lang="en-US"/>
                        <a:t> for integration</a:t>
                      </a:r>
                      <a:endParaRPr/>
                    </a:p>
                    <a:p>
                      <a:pPr indent="-234950" lvl="0" marL="342900" marR="0" rtl="0" algn="l">
                        <a:lnSpc>
                          <a:spcPct val="100000"/>
                        </a:lnSpc>
                        <a:spcBef>
                          <a:spcPts val="0"/>
                        </a:spcBef>
                        <a:spcAft>
                          <a:spcPts val="0"/>
                        </a:spcAft>
                        <a:buSzPts val="1100"/>
                        <a:buChar char="-"/>
                      </a:pPr>
                      <a:r>
                        <a:rPr lang="en-US"/>
                        <a:t>Completed Red Badge training and brainstormed new physical design ideas</a:t>
                      </a:r>
                      <a:endParaRPr/>
                    </a:p>
                    <a:p>
                      <a:pPr indent="0" lvl="0" marL="0" marR="0" rtl="0" algn="l">
                        <a:lnSpc>
                          <a:spcPct val="100000"/>
                        </a:lnSpc>
                        <a:spcBef>
                          <a:spcPts val="0"/>
                        </a:spcBef>
                        <a:spcAft>
                          <a:spcPts val="0"/>
                        </a:spcAft>
                        <a:buClr>
                          <a:schemeClr val="dk1"/>
                        </a:buClr>
                        <a:buSzPts val="1400"/>
                        <a:buFont typeface="Arial"/>
                        <a:buNone/>
                      </a:pPr>
                      <a:r>
                        <a:t/>
                      </a:r>
                      <a:endParaRPr sz="1400" u="none" cap="none" strike="noStrike"/>
                    </a:p>
                  </a:txBody>
                  <a:tcPr marT="34325" marB="34325" marR="75575"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54000" lvl="0" marL="342900" marR="0" rtl="0" algn="l">
                        <a:lnSpc>
                          <a:spcPct val="100000"/>
                        </a:lnSpc>
                        <a:spcBef>
                          <a:spcPts val="0"/>
                        </a:spcBef>
                        <a:spcAft>
                          <a:spcPts val="0"/>
                        </a:spcAft>
                        <a:buClr>
                          <a:srgbClr val="000000"/>
                        </a:buClr>
                        <a:buSzPts val="1400"/>
                        <a:buFont typeface="Arial"/>
                        <a:buChar char="-"/>
                      </a:pPr>
                      <a:r>
                        <a:rPr lang="en-US"/>
                        <a:t>Solder and test board to </a:t>
                      </a:r>
                      <a:r>
                        <a:rPr lang="en-US"/>
                        <a:t>prepare</a:t>
                      </a:r>
                      <a:r>
                        <a:rPr lang="en-US"/>
                        <a:t> for integration</a:t>
                      </a:r>
                      <a:endParaRPr/>
                    </a:p>
                    <a:p>
                      <a:pPr indent="-234950" lvl="1" marL="685800" marR="0" rtl="0" algn="l">
                        <a:lnSpc>
                          <a:spcPct val="100000"/>
                        </a:lnSpc>
                        <a:spcBef>
                          <a:spcPts val="0"/>
                        </a:spcBef>
                        <a:spcAft>
                          <a:spcPts val="0"/>
                        </a:spcAft>
                        <a:buSzPts val="1100"/>
                        <a:buChar char="-"/>
                      </a:pPr>
                      <a:r>
                        <a:rPr lang="en-US"/>
                        <a:t>Ensure voltage outputs and current tolerances are as expected</a:t>
                      </a:r>
                      <a:endParaRPr/>
                    </a:p>
                    <a:p>
                      <a:pPr indent="-234950" lvl="0" marL="342900" marR="0" rtl="0" algn="l">
                        <a:lnSpc>
                          <a:spcPct val="100000"/>
                        </a:lnSpc>
                        <a:spcBef>
                          <a:spcPts val="0"/>
                        </a:spcBef>
                        <a:spcAft>
                          <a:spcPts val="0"/>
                        </a:spcAft>
                        <a:buSzPts val="1100"/>
                        <a:buChar char="-"/>
                      </a:pPr>
                      <a:r>
                        <a:rPr lang="en-US"/>
                        <a:t>Continue work on physical design</a:t>
                      </a:r>
                      <a:endParaRPr/>
                    </a:p>
                    <a:p>
                      <a:pPr indent="-234950" lvl="1" marL="685800" marR="0" rtl="0" algn="l">
                        <a:lnSpc>
                          <a:spcPct val="100000"/>
                        </a:lnSpc>
                        <a:spcBef>
                          <a:spcPts val="0"/>
                        </a:spcBef>
                        <a:spcAft>
                          <a:spcPts val="0"/>
                        </a:spcAft>
                        <a:buSzPts val="1100"/>
                        <a:buChar char="-"/>
                      </a:pPr>
                      <a:r>
                        <a:rPr lang="en-US"/>
                        <a:t>Begin work on physical design</a:t>
                      </a:r>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75" name="Google Shape;175;g32ad52f00be_0_12"/>
          <p:cNvSpPr txBox="1"/>
          <p:nvPr/>
        </p:nvSpPr>
        <p:spPr>
          <a:xfrm>
            <a:off x="9246525" y="1426169"/>
            <a:ext cx="74880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For 2nd review should all be in the context of your integration plans! For example:</a:t>
            </a:r>
            <a:endParaRPr sz="1600">
              <a:solidFill>
                <a:schemeClr val="dk1"/>
              </a:solidFill>
            </a:endParaRPr>
          </a:p>
          <a:p>
            <a:pPr indent="0" lvl="0" marL="0" rtl="0" algn="l">
              <a:spcBef>
                <a:spcPts val="0"/>
              </a:spcBef>
              <a:spcAft>
                <a:spcPts val="0"/>
              </a:spcAft>
              <a:buNone/>
            </a:pPr>
            <a:r>
              <a:rPr lang="en-US" sz="1600">
                <a:solidFill>
                  <a:schemeClr val="dk1"/>
                </a:solidFill>
              </a:rPr>
              <a:t>“Completed X-function in preparation for integrating with Y-subsystem”</a:t>
            </a:r>
            <a:endParaRPr sz="1600">
              <a:solidFill>
                <a:schemeClr val="dk1"/>
              </a:solidFill>
            </a:endParaRPr>
          </a:p>
          <a:p>
            <a:pPr indent="0" lvl="0" marL="0" rtl="0" algn="l">
              <a:spcBef>
                <a:spcPts val="0"/>
              </a:spcBef>
              <a:spcAft>
                <a:spcPts val="0"/>
              </a:spcAft>
              <a:buNone/>
            </a:pPr>
            <a:r>
              <a:rPr lang="en-US" sz="1600">
                <a:solidFill>
                  <a:schemeClr val="dk1"/>
                </a:solidFill>
              </a:rPr>
              <a:t>“Tested integrated motor controllers with MCU by verifying full range of motion on</a:t>
            </a:r>
            <a:endParaRPr sz="1600">
              <a:solidFill>
                <a:schemeClr val="dk1"/>
              </a:solidFill>
            </a:endParaRPr>
          </a:p>
          <a:p>
            <a:pPr indent="0" lvl="0" marL="0" rtl="0" algn="l">
              <a:spcBef>
                <a:spcPts val="0"/>
              </a:spcBef>
              <a:spcAft>
                <a:spcPts val="0"/>
              </a:spcAft>
              <a:buNone/>
            </a:pPr>
            <a:r>
              <a:rPr lang="en-US" sz="1600">
                <a:solidFill>
                  <a:schemeClr val="dk1"/>
                </a:solidFill>
              </a:rPr>
              <a:t>all 6 joints with no load and 0.5kg load”</a:t>
            </a:r>
            <a:endParaRPr sz="1600">
              <a:solidFill>
                <a:schemeClr val="dk1"/>
              </a:solidFill>
            </a:endParaRPr>
          </a:p>
          <a:p>
            <a:pPr indent="0" lvl="0" marL="0" rtl="0" algn="l">
              <a:spcBef>
                <a:spcPts val="0"/>
              </a:spcBef>
              <a:spcAft>
                <a:spcPts val="0"/>
              </a:spcAft>
              <a:buNone/>
            </a:pPr>
            <a:r>
              <a:rPr lang="en-US" sz="1600">
                <a:solidFill>
                  <a:schemeClr val="dk1"/>
                </a:solidFill>
              </a:rPr>
              <a:t>“On-going integration of motor control system with MCU”</a:t>
            </a:r>
            <a:endParaRPr sz="1600">
              <a:solidFill>
                <a:schemeClr val="dk1"/>
              </a:solidFill>
            </a:endParaRPr>
          </a:p>
          <a:p>
            <a:pPr indent="0" lvl="0" marL="0" rtl="0" algn="l">
              <a:spcBef>
                <a:spcPts val="0"/>
              </a:spcBef>
              <a:spcAft>
                <a:spcPts val="0"/>
              </a:spcAft>
              <a:buNone/>
            </a:pPr>
            <a:r>
              <a:rPr lang="en-US" sz="1600">
                <a:solidFill>
                  <a:schemeClr val="dk1"/>
                </a:solidFill>
              </a:rPr>
              <a:t>“By next review will integrate with android app”</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2ad52f00be_0_18"/>
          <p:cNvSpPr txBox="1"/>
          <p:nvPr>
            <p:ph idx="1" type="body"/>
          </p:nvPr>
        </p:nvSpPr>
        <p:spPr>
          <a:xfrm>
            <a:off x="6427500" y="1639150"/>
            <a:ext cx="2411700" cy="2495700"/>
          </a:xfrm>
          <a:prstGeom prst="rect">
            <a:avLst/>
          </a:prstGeom>
          <a:noFill/>
          <a:ln>
            <a:noFill/>
          </a:ln>
        </p:spPr>
        <p:txBody>
          <a:bodyPr anchorCtr="0" anchor="t" bIns="45700" lIns="91425" spcFirstLastPara="1" rIns="91425" wrap="square" tIns="45700">
            <a:normAutofit/>
          </a:bodyPr>
          <a:lstStyle/>
          <a:p>
            <a:pPr indent="-311150" lvl="0" marL="457200" rtl="0" algn="l">
              <a:lnSpc>
                <a:spcPct val="100000"/>
              </a:lnSpc>
              <a:spcBef>
                <a:spcPts val="360"/>
              </a:spcBef>
              <a:spcAft>
                <a:spcPts val="0"/>
              </a:spcAft>
              <a:buSzPts val="1300"/>
              <a:buChar char="-"/>
            </a:pPr>
            <a:r>
              <a:rPr lang="en-US" sz="1300"/>
              <a:t>Final design including polygon pours and signal planes to solve testing failures from 403</a:t>
            </a:r>
            <a:endParaRPr sz="1300"/>
          </a:p>
          <a:p>
            <a:pPr indent="-311150" lvl="0" marL="457200" rtl="0" algn="l">
              <a:lnSpc>
                <a:spcPct val="100000"/>
              </a:lnSpc>
              <a:spcBef>
                <a:spcPts val="0"/>
              </a:spcBef>
              <a:spcAft>
                <a:spcPts val="0"/>
              </a:spcAft>
              <a:buSzPts val="1300"/>
              <a:buChar char="-"/>
            </a:pPr>
            <a:r>
              <a:rPr lang="en-US" sz="1300"/>
              <a:t>Printed Board</a:t>
            </a:r>
            <a:endParaRPr sz="1300"/>
          </a:p>
          <a:p>
            <a:pPr indent="-311150" lvl="0" marL="457200" rtl="0" algn="l">
              <a:lnSpc>
                <a:spcPct val="100000"/>
              </a:lnSpc>
              <a:spcBef>
                <a:spcPts val="0"/>
              </a:spcBef>
              <a:spcAft>
                <a:spcPts val="0"/>
              </a:spcAft>
              <a:buSzPts val="1300"/>
              <a:buChar char="-"/>
            </a:pPr>
            <a:r>
              <a:rPr lang="en-US" sz="1300"/>
              <a:t>Robotic arm fully built and </a:t>
            </a:r>
            <a:r>
              <a:rPr lang="en-US" sz="1300"/>
              <a:t>ready</a:t>
            </a:r>
            <a:r>
              <a:rPr lang="en-US" sz="1300"/>
              <a:t> for modifications and integration</a:t>
            </a:r>
            <a:endParaRPr sz="1300"/>
          </a:p>
        </p:txBody>
      </p:sp>
      <p:sp>
        <p:nvSpPr>
          <p:cNvPr id="181" name="Google Shape;181;g32ad52f00be_0_18"/>
          <p:cNvSpPr txBox="1"/>
          <p:nvPr>
            <p:ph type="title"/>
          </p:nvPr>
        </p:nvSpPr>
        <p:spPr>
          <a:xfrm>
            <a:off x="609600" y="901183"/>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Power/Battery Management Subsystem</a:t>
            </a:r>
            <a:endParaRPr/>
          </a:p>
          <a:p>
            <a:pPr indent="0" lvl="0" marL="0" rtl="0" algn="ctr">
              <a:lnSpc>
                <a:spcPct val="115000"/>
              </a:lnSpc>
              <a:spcBef>
                <a:spcPts val="0"/>
              </a:spcBef>
              <a:spcAft>
                <a:spcPts val="0"/>
              </a:spcAft>
              <a:buClr>
                <a:schemeClr val="dk1"/>
              </a:buClr>
              <a:buSzPts val="990"/>
              <a:buFont typeface="Arial"/>
              <a:buNone/>
            </a:pPr>
            <a:r>
              <a:rPr lang="en-US" sz="1720"/>
              <a:t>Emily Hamsa</a:t>
            </a:r>
            <a:endParaRPr sz="2980"/>
          </a:p>
        </p:txBody>
      </p:sp>
      <p:sp>
        <p:nvSpPr>
          <p:cNvPr id="182" name="Google Shape;182;g32ad52f00be_0_18"/>
          <p:cNvSpPr txBox="1"/>
          <p:nvPr/>
        </p:nvSpPr>
        <p:spPr>
          <a:xfrm>
            <a:off x="9460475" y="1018900"/>
            <a:ext cx="2365800" cy="2785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lang="en-US" sz="1850">
                <a:solidFill>
                  <a:schemeClr val="dk1"/>
                </a:solidFill>
                <a:highlight>
                  <a:srgbClr val="F2F2F2"/>
                </a:highlight>
              </a:rPr>
              <a:t>Interesting figure related to your subsystem</a:t>
            </a:r>
            <a:endParaRPr sz="1850">
              <a:solidFill>
                <a:schemeClr val="dk1"/>
              </a:solidFill>
              <a:highlight>
                <a:srgbClr val="F2F2F2"/>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850">
                <a:solidFill>
                  <a:schemeClr val="dk1"/>
                </a:solidFill>
                <a:highlight>
                  <a:srgbClr val="F2F2F2"/>
                </a:highlight>
              </a:rPr>
              <a:t>progress ---</a:t>
            </a:r>
            <a:endParaRPr sz="1850">
              <a:solidFill>
                <a:schemeClr val="dk1"/>
              </a:solidFill>
              <a:highlight>
                <a:srgbClr val="F2F2F2"/>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850">
                <a:solidFill>
                  <a:schemeClr val="dk1"/>
                </a:solidFill>
                <a:highlight>
                  <a:srgbClr val="F2F2F2"/>
                </a:highlight>
              </a:rPr>
              <a:t>Best to show:</a:t>
            </a:r>
            <a:endParaRPr sz="1850">
              <a:solidFill>
                <a:schemeClr val="dk1"/>
              </a:solidFill>
              <a:highlight>
                <a:srgbClr val="F2F2F2"/>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850">
                <a:solidFill>
                  <a:schemeClr val="dk1"/>
                </a:solidFill>
                <a:highlight>
                  <a:srgbClr val="F2F2F2"/>
                </a:highlight>
              </a:rPr>
              <a:t>Results from prep for integration =&gt; integration</a:t>
            </a:r>
            <a:endParaRPr sz="1850">
              <a:solidFill>
                <a:schemeClr val="dk1"/>
              </a:solidFill>
              <a:highlight>
                <a:srgbClr val="F2F2F2"/>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850">
                <a:solidFill>
                  <a:schemeClr val="dk1"/>
                </a:solidFill>
                <a:highlight>
                  <a:srgbClr val="F2F2F2"/>
                </a:highlight>
              </a:rPr>
              <a:t>=&gt; test of integrated subsystems</a:t>
            </a:r>
            <a:endParaRPr sz="1850">
              <a:solidFill>
                <a:schemeClr val="dk1"/>
              </a:solidFill>
              <a:highlight>
                <a:srgbClr val="F2F2F2"/>
              </a:highlight>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endParaRPr>
          </a:p>
        </p:txBody>
      </p:sp>
      <p:sp>
        <p:nvSpPr>
          <p:cNvPr id="183" name="Google Shape;183;g32ad52f00be_0_18"/>
          <p:cNvSpPr txBox="1"/>
          <p:nvPr>
            <p:ph idx="1" type="body"/>
          </p:nvPr>
        </p:nvSpPr>
        <p:spPr>
          <a:xfrm>
            <a:off x="877333" y="4606050"/>
            <a:ext cx="1953000" cy="1986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360"/>
              </a:spcBef>
              <a:spcAft>
                <a:spcPts val="0"/>
              </a:spcAft>
              <a:buSzPct val="81190"/>
              <a:buNone/>
            </a:pPr>
            <a:r>
              <a:rPr lang="en-US" sz="1050"/>
              <a:t>Final Design</a:t>
            </a:r>
            <a:endParaRPr sz="662"/>
          </a:p>
        </p:txBody>
      </p:sp>
      <p:pic>
        <p:nvPicPr>
          <p:cNvPr id="184" name="Google Shape;184;g32ad52f00be_0_18"/>
          <p:cNvPicPr preferRelativeResize="0"/>
          <p:nvPr/>
        </p:nvPicPr>
        <p:blipFill>
          <a:blip r:embed="rId3">
            <a:alphaModFix/>
          </a:blip>
          <a:stretch>
            <a:fillRect/>
          </a:stretch>
        </p:blipFill>
        <p:spPr>
          <a:xfrm>
            <a:off x="250300" y="1401800"/>
            <a:ext cx="2258978" cy="3165500"/>
          </a:xfrm>
          <a:prstGeom prst="rect">
            <a:avLst/>
          </a:prstGeom>
          <a:noFill/>
          <a:ln>
            <a:noFill/>
          </a:ln>
        </p:spPr>
      </p:pic>
      <p:pic>
        <p:nvPicPr>
          <p:cNvPr id="185" name="Google Shape;185;g32ad52f00be_0_18" title="IMG_8637.HEIC"/>
          <p:cNvPicPr preferRelativeResize="0"/>
          <p:nvPr/>
        </p:nvPicPr>
        <p:blipFill rotWithShape="1">
          <a:blip r:embed="rId4">
            <a:alphaModFix/>
          </a:blip>
          <a:srcRect b="5612" l="14930" r="21508" t="4297"/>
          <a:stretch/>
        </p:blipFill>
        <p:spPr>
          <a:xfrm>
            <a:off x="5070900" y="1639150"/>
            <a:ext cx="1527700" cy="2592077"/>
          </a:xfrm>
          <a:prstGeom prst="rect">
            <a:avLst/>
          </a:prstGeom>
          <a:noFill/>
          <a:ln>
            <a:noFill/>
          </a:ln>
        </p:spPr>
      </p:pic>
      <p:pic>
        <p:nvPicPr>
          <p:cNvPr id="186" name="Google Shape;186;g32ad52f00be_0_18" title="IMG_8708.HEIC"/>
          <p:cNvPicPr preferRelativeResize="0"/>
          <p:nvPr/>
        </p:nvPicPr>
        <p:blipFill rotWithShape="1">
          <a:blip r:embed="rId5">
            <a:alphaModFix/>
          </a:blip>
          <a:srcRect b="10765" l="10036" r="16107" t="13316"/>
          <a:stretch/>
        </p:blipFill>
        <p:spPr>
          <a:xfrm>
            <a:off x="2686200" y="1639150"/>
            <a:ext cx="2309626" cy="3165501"/>
          </a:xfrm>
          <a:prstGeom prst="rect">
            <a:avLst/>
          </a:prstGeom>
          <a:noFill/>
          <a:ln>
            <a:noFill/>
          </a:ln>
        </p:spPr>
      </p:pic>
      <p:sp>
        <p:nvSpPr>
          <p:cNvPr id="187" name="Google Shape;187;g32ad52f00be_0_18"/>
          <p:cNvSpPr txBox="1"/>
          <p:nvPr>
            <p:ph idx="1" type="body"/>
          </p:nvPr>
        </p:nvSpPr>
        <p:spPr>
          <a:xfrm>
            <a:off x="3419817" y="4804650"/>
            <a:ext cx="842400" cy="1986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360"/>
              </a:spcBef>
              <a:spcAft>
                <a:spcPts val="0"/>
              </a:spcAft>
              <a:buSzPct val="81190"/>
              <a:buNone/>
            </a:pPr>
            <a:r>
              <a:rPr lang="en-US" sz="1050"/>
              <a:t>Printed Board</a:t>
            </a:r>
            <a:endParaRPr sz="662"/>
          </a:p>
        </p:txBody>
      </p:sp>
      <p:sp>
        <p:nvSpPr>
          <p:cNvPr id="188" name="Google Shape;188;g32ad52f00be_0_18"/>
          <p:cNvSpPr txBox="1"/>
          <p:nvPr>
            <p:ph idx="1" type="body"/>
          </p:nvPr>
        </p:nvSpPr>
        <p:spPr>
          <a:xfrm>
            <a:off x="5463055" y="4231225"/>
            <a:ext cx="743400" cy="198600"/>
          </a:xfrm>
          <a:prstGeom prst="rect">
            <a:avLst/>
          </a:prstGeom>
          <a:noFill/>
          <a:ln>
            <a:noFill/>
          </a:ln>
        </p:spPr>
        <p:txBody>
          <a:bodyPr anchorCtr="0" anchor="t" bIns="45700" lIns="91425" spcFirstLastPara="1" rIns="91425" wrap="square" tIns="45700">
            <a:normAutofit fontScale="70000" lnSpcReduction="10000"/>
          </a:bodyPr>
          <a:lstStyle/>
          <a:p>
            <a:pPr indent="0" lvl="0" marL="0" rtl="0" algn="l">
              <a:lnSpc>
                <a:spcPct val="100000"/>
              </a:lnSpc>
              <a:spcBef>
                <a:spcPts val="360"/>
              </a:spcBef>
              <a:spcAft>
                <a:spcPts val="0"/>
              </a:spcAft>
              <a:buSzPct val="81190"/>
              <a:buNone/>
            </a:pPr>
            <a:r>
              <a:rPr lang="en-US" sz="1050"/>
              <a:t>Robotic Arm</a:t>
            </a:r>
            <a:endParaRPr sz="105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2ad52f00be_0_24"/>
          <p:cNvSpPr txBox="1"/>
          <p:nvPr>
            <p:ph type="title"/>
          </p:nvPr>
        </p:nvSpPr>
        <p:spPr>
          <a:xfrm>
            <a:off x="457200" y="705108"/>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UI/Wireless Connectivity Subsystem</a:t>
            </a:r>
            <a:endParaRPr/>
          </a:p>
          <a:p>
            <a:pPr indent="0" lvl="0" marL="0" rtl="0" algn="ctr">
              <a:lnSpc>
                <a:spcPct val="115000"/>
              </a:lnSpc>
              <a:spcBef>
                <a:spcPts val="0"/>
              </a:spcBef>
              <a:spcAft>
                <a:spcPts val="0"/>
              </a:spcAft>
              <a:buClr>
                <a:schemeClr val="dk1"/>
              </a:buClr>
              <a:buSzPts val="990"/>
              <a:buFont typeface="Arial"/>
              <a:buNone/>
            </a:pPr>
            <a:r>
              <a:rPr lang="en-US" sz="1720"/>
              <a:t>Jaishil Shah</a:t>
            </a:r>
            <a:endParaRPr sz="2980"/>
          </a:p>
        </p:txBody>
      </p:sp>
      <p:graphicFrame>
        <p:nvGraphicFramePr>
          <p:cNvPr id="194" name="Google Shape;194;g32ad52f00be_0_24"/>
          <p:cNvGraphicFramePr/>
          <p:nvPr/>
        </p:nvGraphicFramePr>
        <p:xfrm>
          <a:off x="685800" y="1464056"/>
          <a:ext cx="3000000" cy="3000000"/>
        </p:xfrm>
        <a:graphic>
          <a:graphicData uri="http://schemas.openxmlformats.org/drawingml/2006/table">
            <a:tbl>
              <a:tblPr>
                <a:noFill/>
                <a:tableStyleId>{A8E00015-A91F-48EE-A407-7001938DE3C4}</a:tableStyleId>
              </a:tblPr>
              <a:tblGrid>
                <a:gridCol w="3886200"/>
                <a:gridCol w="3886200"/>
              </a:tblGrid>
              <a:tr h="48022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latin typeface="Cambria"/>
                          <a:ea typeface="Cambria"/>
                          <a:cs typeface="Cambria"/>
                          <a:sym typeface="Cambria"/>
                        </a:rPr>
                        <a:t>Accomplishments since </a:t>
                      </a:r>
                      <a:r>
                        <a:rPr lang="en-US">
                          <a:latin typeface="Cambria"/>
                          <a:ea typeface="Cambria"/>
                          <a:cs typeface="Cambria"/>
                          <a:sym typeface="Cambria"/>
                        </a:rPr>
                        <a:t>last update</a:t>
                      </a:r>
                      <a:r>
                        <a:rPr lang="en-US" sz="1400" u="none" cap="none" strike="noStrike">
                          <a:latin typeface="Cambria"/>
                          <a:ea typeface="Cambria"/>
                          <a:cs typeface="Cambria"/>
                          <a:sym typeface="Cambria"/>
                        </a:rPr>
                        <a:t>                         </a:t>
                      </a:r>
                      <a:r>
                        <a:rPr lang="en-US">
                          <a:solidFill>
                            <a:srgbClr val="FF0000"/>
                          </a:solidFill>
                          <a:latin typeface="Cambria"/>
                          <a:ea typeface="Cambria"/>
                          <a:cs typeface="Cambria"/>
                          <a:sym typeface="Cambria"/>
                        </a:rPr>
                        <a:t>20</a:t>
                      </a:r>
                      <a:r>
                        <a:rPr lang="en-US" sz="1400" u="none" cap="none" strike="noStrike">
                          <a:solidFill>
                            <a:srgbClr val="FF0000"/>
                          </a:solidFill>
                          <a:latin typeface="Cambria"/>
                          <a:ea typeface="Cambria"/>
                          <a:cs typeface="Cambria"/>
                          <a:sym typeface="Cambria"/>
                        </a:rPr>
                        <a:t> hrs of effort</a:t>
                      </a:r>
                      <a:endParaRPr sz="1400" u="none" cap="none" strike="noStrike">
                        <a:solidFill>
                          <a:srgbClr val="FF0000"/>
                        </a:solidFill>
                        <a:latin typeface="Cambria"/>
                        <a:ea typeface="Cambria"/>
                        <a:cs typeface="Cambria"/>
                        <a:sym typeface="Cambria"/>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latin typeface="Cambria"/>
                          <a:ea typeface="Cambria"/>
                          <a:cs typeface="Cambria"/>
                          <a:sym typeface="Cambria"/>
                        </a:rPr>
                        <a:t>Ongoing progress/problems and plans until the next presentation</a:t>
                      </a:r>
                      <a:endParaRPr sz="1400" u="none" cap="none" strike="noStrike">
                        <a:latin typeface="Cambria"/>
                        <a:ea typeface="Cambria"/>
                        <a:cs typeface="Cambria"/>
                        <a:sym typeface="Cambria"/>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300950">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latin typeface="Cambria"/>
                          <a:ea typeface="Cambria"/>
                          <a:cs typeface="Cambria"/>
                          <a:sym typeface="Cambria"/>
                        </a:rPr>
                        <a:t>- </a:t>
                      </a:r>
                      <a:r>
                        <a:rPr lang="en-US" sz="1400">
                          <a:latin typeface="Cambria"/>
                          <a:ea typeface="Cambria"/>
                          <a:cs typeface="Cambria"/>
                          <a:sym typeface="Cambria"/>
                        </a:rPr>
                        <a:t>Assembled the Cobot alongside Emily and confirmed functionality</a:t>
                      </a:r>
                      <a:endParaRPr sz="1400">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lang="en-US" sz="1400">
                          <a:latin typeface="Cambria"/>
                          <a:ea typeface="Cambria"/>
                          <a:cs typeface="Cambria"/>
                          <a:sym typeface="Cambria"/>
                        </a:rPr>
                        <a:t>- Obtained my Red-Badge and have began </a:t>
                      </a:r>
                      <a:r>
                        <a:rPr lang="en-US">
                          <a:latin typeface="Cambria"/>
                          <a:ea typeface="Cambria"/>
                          <a:cs typeface="Cambria"/>
                          <a:sym typeface="Cambria"/>
                        </a:rPr>
                        <a:t>the physical structure redesign</a:t>
                      </a:r>
                      <a:endParaRPr>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lang="en-US">
                          <a:latin typeface="Cambria"/>
                          <a:ea typeface="Cambria"/>
                          <a:cs typeface="Cambria"/>
                          <a:sym typeface="Cambria"/>
                        </a:rPr>
                        <a:t>- Confirmed ESP-32 functionality with the cobot via Mobile Application</a:t>
                      </a:r>
                      <a:endParaRPr>
                        <a:latin typeface="Cambria"/>
                        <a:ea typeface="Cambria"/>
                        <a:cs typeface="Cambria"/>
                        <a:sym typeface="Cambria"/>
                      </a:endParaRPr>
                    </a:p>
                    <a:p>
                      <a:pPr indent="0" lvl="0" marL="0" marR="0" rtl="0" algn="l">
                        <a:lnSpc>
                          <a:spcPct val="115000"/>
                        </a:lnSpc>
                        <a:spcBef>
                          <a:spcPts val="1000"/>
                        </a:spcBef>
                        <a:spcAft>
                          <a:spcPts val="0"/>
                        </a:spcAft>
                        <a:buClr>
                          <a:srgbClr val="000000"/>
                        </a:buClr>
                        <a:buSzPts val="1400"/>
                        <a:buFont typeface="Arial"/>
                        <a:buNone/>
                      </a:pPr>
                      <a:r>
                        <a:rPr lang="en-US">
                          <a:latin typeface="Cambria"/>
                          <a:ea typeface="Cambria"/>
                          <a:cs typeface="Cambria"/>
                          <a:sym typeface="Cambria"/>
                        </a:rPr>
                        <a:t>- Confirmed manual final demo (picking up small object via potentiometers connected to each motor joint)</a:t>
                      </a:r>
                      <a:endParaRPr>
                        <a:latin typeface="Cambria"/>
                        <a:ea typeface="Cambria"/>
                        <a:cs typeface="Cambria"/>
                        <a:sym typeface="Cambria"/>
                      </a:endParaRPr>
                    </a:p>
                    <a:p>
                      <a:pPr indent="0" lvl="0" marL="0" marR="0" rtl="0" algn="l">
                        <a:lnSpc>
                          <a:spcPct val="115000"/>
                        </a:lnSpc>
                        <a:spcBef>
                          <a:spcPts val="1000"/>
                        </a:spcBef>
                        <a:spcAft>
                          <a:spcPts val="1000"/>
                        </a:spcAft>
                        <a:buClr>
                          <a:schemeClr val="dk1"/>
                        </a:buClr>
                        <a:buSzPts val="1400"/>
                        <a:buFont typeface="Arial"/>
                        <a:buNone/>
                      </a:pPr>
                      <a:r>
                        <a:t/>
                      </a:r>
                      <a:endParaRPr sz="1400" u="none" cap="none" strike="noStrike"/>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400"/>
                        <a:buFont typeface="Arial"/>
                        <a:buNone/>
                      </a:pPr>
                      <a:r>
                        <a:rPr lang="en-US">
                          <a:latin typeface="Cambria"/>
                          <a:ea typeface="Cambria"/>
                          <a:cs typeface="Cambria"/>
                          <a:sym typeface="Cambria"/>
                        </a:rPr>
                        <a:t>- Finish Mobile Application complexity and final iteration for integration</a:t>
                      </a:r>
                      <a:endParaRPr>
                        <a:latin typeface="Cambria"/>
                        <a:ea typeface="Cambria"/>
                        <a:cs typeface="Cambria"/>
                        <a:sym typeface="Cambria"/>
                      </a:endParaRPr>
                    </a:p>
                    <a:p>
                      <a:pPr indent="0" lvl="0" marL="0" marR="0" rtl="0" algn="l">
                        <a:lnSpc>
                          <a:spcPct val="115000"/>
                        </a:lnSpc>
                        <a:spcBef>
                          <a:spcPts val="1000"/>
                        </a:spcBef>
                        <a:spcAft>
                          <a:spcPts val="0"/>
                        </a:spcAft>
                        <a:buClr>
                          <a:schemeClr val="dk1"/>
                        </a:buClr>
                        <a:buSzPts val="1400"/>
                        <a:buFont typeface="Arial"/>
                        <a:buNone/>
                      </a:pPr>
                      <a:r>
                        <a:rPr lang="en-US">
                          <a:latin typeface="Cambria"/>
                          <a:ea typeface="Cambria"/>
                          <a:cs typeface="Cambria"/>
                          <a:sym typeface="Cambria"/>
                        </a:rPr>
                        <a:t>- Solidworks sketch/design of physical structure redesign</a:t>
                      </a:r>
                      <a:endParaRPr>
                        <a:latin typeface="Cambria"/>
                        <a:ea typeface="Cambria"/>
                        <a:cs typeface="Cambria"/>
                        <a:sym typeface="Cambria"/>
                      </a:endParaRPr>
                    </a:p>
                    <a:p>
                      <a:pPr indent="0" lvl="0" marL="0" marR="0" rtl="0" algn="l">
                        <a:lnSpc>
                          <a:spcPct val="115000"/>
                        </a:lnSpc>
                        <a:spcBef>
                          <a:spcPts val="1000"/>
                        </a:spcBef>
                        <a:spcAft>
                          <a:spcPts val="1000"/>
                        </a:spcAft>
                        <a:buClr>
                          <a:schemeClr val="dk1"/>
                        </a:buClr>
                        <a:buSzPts val="1400"/>
                        <a:buFont typeface="Arial"/>
                        <a:buNone/>
                      </a:pPr>
                      <a:r>
                        <a:rPr lang="en-US" sz="1400" u="none" cap="none" strike="noStrike">
                          <a:latin typeface="Cambria"/>
                          <a:ea typeface="Cambria"/>
                          <a:cs typeface="Cambria"/>
                          <a:sym typeface="Cambria"/>
                        </a:rPr>
                        <a:t>- Accomplish wireless communication with the MCU &amp; motors</a:t>
                      </a:r>
                      <a:endParaRPr>
                        <a:latin typeface="Cambria"/>
                        <a:ea typeface="Cambria"/>
                        <a:cs typeface="Cambria"/>
                        <a:sym typeface="Cambria"/>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2ad52f00be_0_30"/>
          <p:cNvSpPr txBox="1"/>
          <p:nvPr>
            <p:ph idx="1" type="body"/>
          </p:nvPr>
        </p:nvSpPr>
        <p:spPr>
          <a:xfrm>
            <a:off x="272625" y="1613150"/>
            <a:ext cx="5752500" cy="305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360"/>
              </a:spcBef>
              <a:spcAft>
                <a:spcPts val="0"/>
              </a:spcAft>
              <a:buSzPts val="1800"/>
              <a:buNone/>
            </a:pPr>
            <a:r>
              <a:rPr lang="en-US" sz="1100">
                <a:latin typeface="Cambria"/>
                <a:ea typeface="Cambria"/>
                <a:cs typeface="Cambria"/>
                <a:sym typeface="Cambria"/>
              </a:rPr>
              <a:t>- Mobile Application → ESP-32 → UART → Cobot</a:t>
            </a:r>
            <a:endParaRPr sz="1100">
              <a:latin typeface="Cambria"/>
              <a:ea typeface="Cambria"/>
              <a:cs typeface="Cambria"/>
              <a:sym typeface="Cambria"/>
            </a:endParaRPr>
          </a:p>
          <a:p>
            <a:pPr indent="0" lvl="0" marL="0" rtl="0" algn="l">
              <a:lnSpc>
                <a:spcPct val="115000"/>
              </a:lnSpc>
              <a:spcBef>
                <a:spcPts val="360"/>
              </a:spcBef>
              <a:spcAft>
                <a:spcPts val="0"/>
              </a:spcAft>
              <a:buSzPts val="1800"/>
              <a:buNone/>
            </a:pPr>
            <a:r>
              <a:rPr lang="en-US" sz="1100">
                <a:latin typeface="Cambria"/>
                <a:ea typeface="Cambria"/>
                <a:cs typeface="Cambria"/>
                <a:sym typeface="Cambria"/>
              </a:rPr>
              <a:t>- Once fully integrated, the ESP-32 will connect to the MCU instead of directly to the cobot due to motor/driver integration</a:t>
            </a:r>
            <a:endParaRPr sz="1100">
              <a:latin typeface="Cambria"/>
              <a:ea typeface="Cambria"/>
              <a:cs typeface="Cambria"/>
              <a:sym typeface="Cambria"/>
            </a:endParaRPr>
          </a:p>
          <a:p>
            <a:pPr indent="0" lvl="0" marL="0" rtl="0" algn="l">
              <a:lnSpc>
                <a:spcPct val="115000"/>
              </a:lnSpc>
              <a:spcBef>
                <a:spcPts val="360"/>
              </a:spcBef>
              <a:spcAft>
                <a:spcPts val="0"/>
              </a:spcAft>
              <a:buSzPts val="1800"/>
              <a:buNone/>
            </a:pPr>
            <a:r>
              <a:rPr lang="en-US" sz="1100">
                <a:latin typeface="Cambria"/>
                <a:ea typeface="Cambria"/>
                <a:cs typeface="Cambria"/>
                <a:sym typeface="Cambria"/>
              </a:rPr>
              <a:t>- Deciding between 3D-printed design &amp; acrylic base (with wood underneath for structural support) for final integration</a:t>
            </a:r>
            <a:endParaRPr sz="1100">
              <a:latin typeface="Cambria"/>
              <a:ea typeface="Cambria"/>
              <a:cs typeface="Cambria"/>
              <a:sym typeface="Cambria"/>
            </a:endParaRPr>
          </a:p>
          <a:p>
            <a:pPr indent="0" lvl="0" marL="0" rtl="0" algn="l">
              <a:lnSpc>
                <a:spcPct val="115000"/>
              </a:lnSpc>
              <a:spcBef>
                <a:spcPts val="360"/>
              </a:spcBef>
              <a:spcAft>
                <a:spcPts val="0"/>
              </a:spcAft>
              <a:buSzPts val="1800"/>
              <a:buNone/>
            </a:pPr>
            <a:r>
              <a:rPr lang="en-US" sz="1100">
                <a:latin typeface="Cambria"/>
                <a:ea typeface="Cambria"/>
                <a:cs typeface="Cambria"/>
                <a:sym typeface="Cambria"/>
              </a:rPr>
              <a:t>- Once team members’ boards are completed this week, proper integration will become the first priority</a:t>
            </a:r>
            <a:endParaRPr sz="1100">
              <a:latin typeface="Cambria"/>
              <a:ea typeface="Cambria"/>
              <a:cs typeface="Cambria"/>
              <a:sym typeface="Cambria"/>
            </a:endParaRPr>
          </a:p>
          <a:p>
            <a:pPr indent="0" lvl="0" marL="0" rtl="0" algn="l">
              <a:lnSpc>
                <a:spcPct val="115000"/>
              </a:lnSpc>
              <a:spcBef>
                <a:spcPts val="360"/>
              </a:spcBef>
              <a:spcAft>
                <a:spcPts val="0"/>
              </a:spcAft>
              <a:buSzPts val="1800"/>
              <a:buNone/>
            </a:pPr>
            <a:r>
              <a:rPr lang="en-US" sz="1100">
                <a:latin typeface="Cambria"/>
                <a:ea typeface="Cambria"/>
                <a:cs typeface="Cambria"/>
                <a:sym typeface="Cambria"/>
              </a:rPr>
              <a:t>Next week, the goal is to have a physical design prototype with all dimensions and constraints figured out</a:t>
            </a:r>
            <a:endParaRPr sz="1100">
              <a:latin typeface="Cambria"/>
              <a:ea typeface="Cambria"/>
              <a:cs typeface="Cambria"/>
              <a:sym typeface="Cambria"/>
            </a:endParaRPr>
          </a:p>
          <a:p>
            <a:pPr indent="0" lvl="0" marL="0" rtl="0" algn="l">
              <a:lnSpc>
                <a:spcPct val="115000"/>
              </a:lnSpc>
              <a:spcBef>
                <a:spcPts val="360"/>
              </a:spcBef>
              <a:spcAft>
                <a:spcPts val="0"/>
              </a:spcAft>
              <a:buSzPts val="1800"/>
              <a:buNone/>
            </a:pPr>
            <a:r>
              <a:t/>
            </a:r>
            <a:endParaRPr sz="1100">
              <a:latin typeface="Cambria"/>
              <a:ea typeface="Cambria"/>
              <a:cs typeface="Cambria"/>
              <a:sym typeface="Cambria"/>
            </a:endParaRPr>
          </a:p>
          <a:p>
            <a:pPr indent="0" lvl="0" marL="0" rtl="0" algn="l">
              <a:lnSpc>
                <a:spcPct val="115000"/>
              </a:lnSpc>
              <a:spcBef>
                <a:spcPts val="360"/>
              </a:spcBef>
              <a:spcAft>
                <a:spcPts val="0"/>
              </a:spcAft>
              <a:buSzPts val="1800"/>
              <a:buNone/>
            </a:pPr>
            <a:r>
              <a:rPr b="1" lang="en-US" sz="1100">
                <a:latin typeface="Cambria"/>
                <a:ea typeface="Cambria"/>
                <a:cs typeface="Cambria"/>
                <a:sym typeface="Cambria"/>
              </a:rPr>
              <a:t>Next Steps:</a:t>
            </a:r>
            <a:endParaRPr b="1" sz="1100">
              <a:latin typeface="Cambria"/>
              <a:ea typeface="Cambria"/>
              <a:cs typeface="Cambria"/>
              <a:sym typeface="Cambria"/>
            </a:endParaRPr>
          </a:p>
          <a:p>
            <a:pPr indent="0" lvl="0" marL="0" rtl="0" algn="l">
              <a:lnSpc>
                <a:spcPct val="115000"/>
              </a:lnSpc>
              <a:spcBef>
                <a:spcPts val="360"/>
              </a:spcBef>
              <a:spcAft>
                <a:spcPts val="0"/>
              </a:spcAft>
              <a:buSzPts val="1800"/>
              <a:buNone/>
            </a:pPr>
            <a:r>
              <a:rPr lang="en-US" sz="1100">
                <a:latin typeface="Cambria"/>
                <a:ea typeface="Cambria"/>
                <a:cs typeface="Cambria"/>
                <a:sym typeface="Cambria"/>
              </a:rPr>
              <a:t>- Complete SolidWorks sketch of physical design</a:t>
            </a:r>
            <a:endParaRPr sz="1100">
              <a:latin typeface="Cambria"/>
              <a:ea typeface="Cambria"/>
              <a:cs typeface="Cambria"/>
              <a:sym typeface="Cambria"/>
            </a:endParaRPr>
          </a:p>
          <a:p>
            <a:pPr indent="0" lvl="0" marL="0" rtl="0" algn="l">
              <a:lnSpc>
                <a:spcPct val="115000"/>
              </a:lnSpc>
              <a:spcBef>
                <a:spcPts val="360"/>
              </a:spcBef>
              <a:spcAft>
                <a:spcPts val="0"/>
              </a:spcAft>
              <a:buSzPts val="1800"/>
              <a:buNone/>
            </a:pPr>
            <a:r>
              <a:rPr lang="en-US" sz="1100">
                <a:latin typeface="Cambria"/>
                <a:ea typeface="Cambria"/>
                <a:cs typeface="Cambria"/>
                <a:sym typeface="Cambria"/>
              </a:rPr>
              <a:t>- Finish final application iteration</a:t>
            </a:r>
            <a:endParaRPr sz="1100">
              <a:latin typeface="Cambria"/>
              <a:ea typeface="Cambria"/>
              <a:cs typeface="Cambria"/>
              <a:sym typeface="Cambria"/>
            </a:endParaRPr>
          </a:p>
          <a:p>
            <a:pPr indent="0" lvl="0" marL="0" rtl="0" algn="l">
              <a:lnSpc>
                <a:spcPct val="115000"/>
              </a:lnSpc>
              <a:spcBef>
                <a:spcPts val="360"/>
              </a:spcBef>
              <a:spcAft>
                <a:spcPts val="0"/>
              </a:spcAft>
              <a:buSzPts val="1800"/>
              <a:buNone/>
            </a:pPr>
            <a:r>
              <a:rPr lang="en-US" sz="1100">
                <a:latin typeface="Cambria"/>
                <a:ea typeface="Cambria"/>
                <a:cs typeface="Cambria"/>
                <a:sym typeface="Cambria"/>
              </a:rPr>
              <a:t>- Integrate all four subsystems</a:t>
            </a:r>
            <a:endParaRPr sz="1100">
              <a:latin typeface="Cambria"/>
              <a:ea typeface="Cambria"/>
              <a:cs typeface="Cambria"/>
              <a:sym typeface="Cambria"/>
            </a:endParaRPr>
          </a:p>
        </p:txBody>
      </p:sp>
      <p:sp>
        <p:nvSpPr>
          <p:cNvPr id="200" name="Google Shape;200;g32ad52f00be_0_30"/>
          <p:cNvSpPr txBox="1"/>
          <p:nvPr>
            <p:ph type="title"/>
          </p:nvPr>
        </p:nvSpPr>
        <p:spPr>
          <a:xfrm>
            <a:off x="457200" y="712433"/>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UI/Wireless Connectivity Subsystem</a:t>
            </a:r>
            <a:endParaRPr/>
          </a:p>
          <a:p>
            <a:pPr indent="0" lvl="0" marL="0" rtl="0" algn="ctr">
              <a:lnSpc>
                <a:spcPct val="115000"/>
              </a:lnSpc>
              <a:spcBef>
                <a:spcPts val="0"/>
              </a:spcBef>
              <a:spcAft>
                <a:spcPts val="0"/>
              </a:spcAft>
              <a:buClr>
                <a:schemeClr val="dk1"/>
              </a:buClr>
              <a:buSzPts val="990"/>
              <a:buFont typeface="Arial"/>
              <a:buNone/>
            </a:pPr>
            <a:r>
              <a:rPr lang="en-US" sz="1720"/>
              <a:t>Jaishil Shah</a:t>
            </a:r>
            <a:endParaRPr sz="2980"/>
          </a:p>
        </p:txBody>
      </p:sp>
      <p:pic>
        <p:nvPicPr>
          <p:cNvPr id="201" name="Google Shape;201;g32ad52f00be_0_30"/>
          <p:cNvPicPr preferRelativeResize="0"/>
          <p:nvPr/>
        </p:nvPicPr>
        <p:blipFill rotWithShape="1">
          <a:blip r:embed="rId3">
            <a:alphaModFix/>
          </a:blip>
          <a:srcRect b="0" l="0" r="0" t="0"/>
          <a:stretch/>
        </p:blipFill>
        <p:spPr>
          <a:xfrm rot="5400000">
            <a:off x="6808687" y="876752"/>
            <a:ext cx="986109" cy="2143867"/>
          </a:xfrm>
          <a:prstGeom prst="rect">
            <a:avLst/>
          </a:prstGeom>
          <a:noFill/>
          <a:ln>
            <a:noFill/>
          </a:ln>
        </p:spPr>
      </p:pic>
      <p:pic>
        <p:nvPicPr>
          <p:cNvPr id="202" name="Google Shape;202;g32ad52f00be_0_30"/>
          <p:cNvPicPr preferRelativeResize="0"/>
          <p:nvPr/>
        </p:nvPicPr>
        <p:blipFill rotWithShape="1">
          <a:blip r:embed="rId4">
            <a:alphaModFix/>
          </a:blip>
          <a:srcRect b="0" l="6545" r="10287" t="14471"/>
          <a:stretch/>
        </p:blipFill>
        <p:spPr>
          <a:xfrm>
            <a:off x="6134025" y="2884900"/>
            <a:ext cx="2335427" cy="1801402"/>
          </a:xfrm>
          <a:prstGeom prst="rect">
            <a:avLst/>
          </a:prstGeom>
          <a:noFill/>
          <a:ln>
            <a:noFill/>
          </a:ln>
        </p:spPr>
      </p:pic>
      <p:cxnSp>
        <p:nvCxnSpPr>
          <p:cNvPr id="203" name="Google Shape;203;g32ad52f00be_0_30"/>
          <p:cNvCxnSpPr/>
          <p:nvPr/>
        </p:nvCxnSpPr>
        <p:spPr>
          <a:xfrm>
            <a:off x="496975" y="3709088"/>
            <a:ext cx="5088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32f426718b8_3_1"/>
          <p:cNvPicPr preferRelativeResize="0"/>
          <p:nvPr/>
        </p:nvPicPr>
        <p:blipFill>
          <a:blip r:embed="rId3">
            <a:alphaModFix/>
          </a:blip>
          <a:stretch>
            <a:fillRect/>
          </a:stretch>
        </p:blipFill>
        <p:spPr>
          <a:xfrm>
            <a:off x="4166800" y="229463"/>
            <a:ext cx="4148199" cy="4684574"/>
          </a:xfrm>
          <a:prstGeom prst="rect">
            <a:avLst/>
          </a:prstGeom>
          <a:noFill/>
          <a:ln>
            <a:noFill/>
          </a:ln>
        </p:spPr>
      </p:pic>
      <p:sp>
        <p:nvSpPr>
          <p:cNvPr id="210" name="Google Shape;210;g32f426718b8_3_1"/>
          <p:cNvSpPr txBox="1"/>
          <p:nvPr/>
        </p:nvSpPr>
        <p:spPr>
          <a:xfrm>
            <a:off x="954150" y="2181000"/>
            <a:ext cx="25899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mbria"/>
                <a:ea typeface="Cambria"/>
                <a:cs typeface="Cambria"/>
                <a:sym typeface="Cambria"/>
              </a:rPr>
              <a:t>Physical Apparatus Design:</a:t>
            </a:r>
            <a:endParaRPr sz="1600">
              <a:solidFill>
                <a:schemeClr val="dk1"/>
              </a:solidFill>
              <a:latin typeface="Cambria"/>
              <a:ea typeface="Cambria"/>
              <a:cs typeface="Cambria"/>
              <a:sym typeface="Cambria"/>
            </a:endParaRPr>
          </a:p>
          <a:p>
            <a:pPr indent="0" lvl="0" marL="0" rtl="0" algn="l">
              <a:spcBef>
                <a:spcPts val="0"/>
              </a:spcBef>
              <a:spcAft>
                <a:spcPts val="0"/>
              </a:spcAft>
              <a:buNone/>
            </a:pPr>
            <a:r>
              <a:rPr lang="en-US" sz="1600">
                <a:solidFill>
                  <a:schemeClr val="dk1"/>
                </a:solidFill>
                <a:latin typeface="Cambria"/>
                <a:ea typeface="Cambria"/>
                <a:cs typeface="Cambria"/>
                <a:sym typeface="Cambria"/>
              </a:rPr>
              <a:t>(Prototype)</a:t>
            </a:r>
            <a:endParaRPr sz="1600">
              <a:solidFill>
                <a:schemeClr val="dk1"/>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2c115a9bee_1_47"/>
          <p:cNvSpPr txBox="1"/>
          <p:nvPr>
            <p:ph type="title"/>
          </p:nvPr>
        </p:nvSpPr>
        <p:spPr>
          <a:xfrm>
            <a:off x="228600" y="596383"/>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Validation Plan ECEN 404</a:t>
            </a:r>
            <a:endParaRPr/>
          </a:p>
        </p:txBody>
      </p:sp>
      <p:pic>
        <p:nvPicPr>
          <p:cNvPr id="217" name="Google Shape;217;g32c115a9bee_1_47"/>
          <p:cNvPicPr preferRelativeResize="0"/>
          <p:nvPr/>
        </p:nvPicPr>
        <p:blipFill>
          <a:blip r:embed="rId3">
            <a:alphaModFix/>
          </a:blip>
          <a:stretch>
            <a:fillRect/>
          </a:stretch>
        </p:blipFill>
        <p:spPr>
          <a:xfrm>
            <a:off x="1350500" y="1121075"/>
            <a:ext cx="6095350" cy="39713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2c115a9bee_1_69"/>
          <p:cNvSpPr txBox="1"/>
          <p:nvPr>
            <p:ph type="title"/>
          </p:nvPr>
        </p:nvSpPr>
        <p:spPr>
          <a:xfrm>
            <a:off x="457200" y="672583"/>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Execution Plan ECEN 404</a:t>
            </a:r>
            <a:endParaRPr/>
          </a:p>
        </p:txBody>
      </p:sp>
      <p:pic>
        <p:nvPicPr>
          <p:cNvPr id="224" name="Google Shape;224;g32c115a9bee_1_69"/>
          <p:cNvPicPr preferRelativeResize="0"/>
          <p:nvPr/>
        </p:nvPicPr>
        <p:blipFill rotWithShape="1">
          <a:blip r:embed="rId3">
            <a:alphaModFix/>
          </a:blip>
          <a:srcRect b="13359" l="0" r="0" t="0"/>
          <a:stretch/>
        </p:blipFill>
        <p:spPr>
          <a:xfrm>
            <a:off x="598526" y="1432950"/>
            <a:ext cx="7946952" cy="3429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0"/>
          <p:cNvSpPr txBox="1"/>
          <p:nvPr>
            <p:ph idx="1" type="body"/>
          </p:nvPr>
        </p:nvSpPr>
        <p:spPr>
          <a:xfrm>
            <a:off x="457200" y="897434"/>
            <a:ext cx="8229600" cy="3057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Clr>
                <a:schemeClr val="dk1"/>
              </a:buClr>
              <a:buSzPts val="3200"/>
              <a:buNone/>
            </a:pPr>
            <a:r>
              <a:t/>
            </a:r>
            <a:endParaRPr b="1"/>
          </a:p>
          <a:p>
            <a:pPr indent="0" lvl="0" marL="0" rtl="0" algn="l">
              <a:lnSpc>
                <a:spcPct val="100000"/>
              </a:lnSpc>
              <a:spcBef>
                <a:spcPts val="360"/>
              </a:spcBef>
              <a:spcAft>
                <a:spcPts val="0"/>
              </a:spcAft>
              <a:buClr>
                <a:schemeClr val="dk1"/>
              </a:buClr>
              <a:buSzPts val="3200"/>
              <a:buNone/>
            </a:pPr>
            <a:r>
              <a:t/>
            </a:r>
            <a:endParaRPr b="1"/>
          </a:p>
          <a:p>
            <a:pPr indent="0" lvl="0" marL="0" rtl="0" algn="ctr">
              <a:lnSpc>
                <a:spcPct val="100000"/>
              </a:lnSpc>
              <a:spcBef>
                <a:spcPts val="360"/>
              </a:spcBef>
              <a:spcAft>
                <a:spcPts val="0"/>
              </a:spcAft>
              <a:buClr>
                <a:schemeClr val="dk1"/>
              </a:buClr>
              <a:buSzPts val="3200"/>
              <a:buNone/>
            </a:pPr>
            <a:r>
              <a:t/>
            </a:r>
            <a:endParaRPr b="1"/>
          </a:p>
          <a:p>
            <a:pPr indent="0" lvl="0" marL="0" rtl="0" algn="ctr">
              <a:lnSpc>
                <a:spcPct val="100000"/>
              </a:lnSpc>
              <a:spcBef>
                <a:spcPts val="360"/>
              </a:spcBef>
              <a:spcAft>
                <a:spcPts val="0"/>
              </a:spcAft>
              <a:buClr>
                <a:schemeClr val="dk1"/>
              </a:buClr>
              <a:buSzPts val="3200"/>
              <a:buNone/>
            </a:pPr>
            <a:r>
              <a:rPr b="1" lang="en-US"/>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32bfb0a5871_0_1"/>
          <p:cNvSpPr txBox="1"/>
          <p:nvPr>
            <p:ph idx="1" type="body"/>
          </p:nvPr>
        </p:nvSpPr>
        <p:spPr>
          <a:xfrm>
            <a:off x="457200" y="1283845"/>
            <a:ext cx="8229600" cy="3478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340"/>
              <a:buNone/>
            </a:pPr>
            <a:r>
              <a:rPr b="1" lang="en-US" sz="2000"/>
              <a:t>Problem statement:</a:t>
            </a:r>
            <a:r>
              <a:rPr lang="en-US" sz="2700"/>
              <a:t> </a:t>
            </a:r>
            <a:endParaRPr/>
          </a:p>
          <a:p>
            <a:pPr indent="-342900" lvl="0" marL="342900" rtl="0" algn="l">
              <a:lnSpc>
                <a:spcPct val="100000"/>
              </a:lnSpc>
              <a:spcBef>
                <a:spcPts val="0"/>
              </a:spcBef>
              <a:spcAft>
                <a:spcPts val="0"/>
              </a:spcAft>
              <a:buSzPts val="1700"/>
              <a:buFont typeface="Calibri"/>
              <a:buChar char="-"/>
            </a:pPr>
            <a:r>
              <a:rPr lang="en-US" sz="1700"/>
              <a:t>Factory settings pose dangerous environments to human workers through the exposure to heavy machinery, tight spaces, and repetitive workloads. These hazards increase chance of injury and worker burnout. We need to implement collaborative robots (Cobots) to improve worker conditions.</a:t>
            </a:r>
            <a:endParaRPr sz="1700"/>
          </a:p>
        </p:txBody>
      </p:sp>
      <p:pic>
        <p:nvPicPr>
          <p:cNvPr id="66" name="Google Shape;66;g32bfb0a5871_0_1"/>
          <p:cNvPicPr preferRelativeResize="0"/>
          <p:nvPr/>
        </p:nvPicPr>
        <p:blipFill rotWithShape="1">
          <a:blip r:embed="rId3">
            <a:alphaModFix/>
          </a:blip>
          <a:srcRect b="0" l="0" r="0" t="0"/>
          <a:stretch/>
        </p:blipFill>
        <p:spPr>
          <a:xfrm>
            <a:off x="6236481" y="3104397"/>
            <a:ext cx="1464865" cy="766108"/>
          </a:xfrm>
          <a:prstGeom prst="rect">
            <a:avLst/>
          </a:prstGeom>
          <a:noFill/>
          <a:ln>
            <a:noFill/>
          </a:ln>
          <a:effectLst>
            <a:outerShdw blurRad="292100" rotWithShape="0" algn="tl" dir="2700000" dist="139700">
              <a:srgbClr val="333333">
                <a:alpha val="64705"/>
              </a:srgbClr>
            </a:outerShdw>
          </a:effectLst>
        </p:spPr>
      </p:pic>
      <p:pic>
        <p:nvPicPr>
          <p:cNvPr descr="injury in the manufacturing industry ..." id="67" name="Google Shape;67;g32bfb0a5871_0_1"/>
          <p:cNvPicPr preferRelativeResize="0"/>
          <p:nvPr/>
        </p:nvPicPr>
        <p:blipFill rotWithShape="1">
          <a:blip r:embed="rId4">
            <a:alphaModFix/>
          </a:blip>
          <a:srcRect b="0" l="0" r="0" t="0"/>
          <a:stretch/>
        </p:blipFill>
        <p:spPr>
          <a:xfrm>
            <a:off x="1442667" y="3175022"/>
            <a:ext cx="1007980" cy="670764"/>
          </a:xfrm>
          <a:prstGeom prst="rect">
            <a:avLst/>
          </a:prstGeom>
          <a:noFill/>
          <a:ln>
            <a:noFill/>
          </a:ln>
          <a:effectLst>
            <a:outerShdw blurRad="292100" rotWithShape="0" algn="tl" dir="2700000" dist="139700">
              <a:srgbClr val="333333">
                <a:alpha val="64705"/>
              </a:srgbClr>
            </a:outerShdw>
          </a:effectLst>
        </p:spPr>
      </p:pic>
      <p:pic>
        <p:nvPicPr>
          <p:cNvPr descr="More workers find a four-day workweek ..." id="68" name="Google Shape;68;g32bfb0a5871_0_1"/>
          <p:cNvPicPr preferRelativeResize="0"/>
          <p:nvPr/>
        </p:nvPicPr>
        <p:blipFill rotWithShape="1">
          <a:blip r:embed="rId5">
            <a:alphaModFix/>
          </a:blip>
          <a:srcRect b="0" l="0" r="0" t="0"/>
          <a:stretch/>
        </p:blipFill>
        <p:spPr>
          <a:xfrm>
            <a:off x="3428263" y="3175022"/>
            <a:ext cx="1007979" cy="670764"/>
          </a:xfrm>
          <a:prstGeom prst="rect">
            <a:avLst/>
          </a:prstGeom>
          <a:noFill/>
          <a:ln>
            <a:noFill/>
          </a:ln>
          <a:effectLst>
            <a:outerShdw blurRad="292100" rotWithShape="0" algn="tl" dir="2700000" dist="139700">
              <a:srgbClr val="333333">
                <a:alpha val="64705"/>
              </a:srgbClr>
            </a:outerShdw>
          </a:effectLst>
        </p:spPr>
      </p:pic>
      <p:sp>
        <p:nvSpPr>
          <p:cNvPr id="69" name="Google Shape;69;g32bfb0a5871_0_1"/>
          <p:cNvSpPr txBox="1"/>
          <p:nvPr/>
        </p:nvSpPr>
        <p:spPr>
          <a:xfrm>
            <a:off x="1120129" y="4083595"/>
            <a:ext cx="3798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Human Injury &amp; Burnout in Warehouses</a:t>
            </a:r>
            <a:endParaRPr b="0" i="0" sz="1400" u="none" cap="none" strike="noStrike">
              <a:solidFill>
                <a:srgbClr val="000000"/>
              </a:solidFill>
              <a:latin typeface="Arial"/>
              <a:ea typeface="Arial"/>
              <a:cs typeface="Arial"/>
              <a:sym typeface="Arial"/>
            </a:endParaRPr>
          </a:p>
        </p:txBody>
      </p:sp>
      <p:sp>
        <p:nvSpPr>
          <p:cNvPr id="70" name="Google Shape;70;g32bfb0a5871_0_1"/>
          <p:cNvSpPr txBox="1"/>
          <p:nvPr/>
        </p:nvSpPr>
        <p:spPr>
          <a:xfrm>
            <a:off x="6161502" y="4054236"/>
            <a:ext cx="16329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Cobot Solution</a:t>
            </a:r>
            <a:endParaRPr b="0" i="0" sz="1400" u="none" cap="none" strike="noStrike">
              <a:solidFill>
                <a:srgbClr val="000000"/>
              </a:solidFill>
              <a:latin typeface="Arial"/>
              <a:ea typeface="Arial"/>
              <a:cs typeface="Arial"/>
              <a:sym typeface="Arial"/>
            </a:endParaRPr>
          </a:p>
        </p:txBody>
      </p:sp>
      <p:sp>
        <p:nvSpPr>
          <p:cNvPr id="71" name="Google Shape;71;g32bfb0a5871_0_1"/>
          <p:cNvSpPr txBox="1"/>
          <p:nvPr>
            <p:ph type="title"/>
          </p:nvPr>
        </p:nvSpPr>
        <p:spPr>
          <a:xfrm>
            <a:off x="609625" y="783751"/>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Bin Picking ..." id="76" name="Google Shape;76;g32bfb0a5871_0_60"/>
          <p:cNvPicPr preferRelativeResize="0"/>
          <p:nvPr/>
        </p:nvPicPr>
        <p:blipFill rotWithShape="1">
          <a:blip r:embed="rId3">
            <a:alphaModFix/>
          </a:blip>
          <a:srcRect b="0" l="0" r="0" t="0"/>
          <a:stretch/>
        </p:blipFill>
        <p:spPr>
          <a:xfrm>
            <a:off x="3971751" y="2978282"/>
            <a:ext cx="900526" cy="747897"/>
          </a:xfrm>
          <a:prstGeom prst="rect">
            <a:avLst/>
          </a:prstGeom>
          <a:noFill/>
          <a:ln>
            <a:noFill/>
          </a:ln>
          <a:effectLst>
            <a:outerShdw blurRad="292100" rotWithShape="0" algn="tl" dir="2700000" dist="139700">
              <a:srgbClr val="333333">
                <a:alpha val="64705"/>
              </a:srgbClr>
            </a:outerShdw>
          </a:effectLst>
        </p:spPr>
      </p:pic>
      <p:pic>
        <p:nvPicPr>
          <p:cNvPr descr="How to Pick the Right Gripper for Your ..." id="77" name="Google Shape;77;g32bfb0a5871_0_60"/>
          <p:cNvPicPr preferRelativeResize="0"/>
          <p:nvPr/>
        </p:nvPicPr>
        <p:blipFill rotWithShape="1">
          <a:blip r:embed="rId4">
            <a:alphaModFix/>
          </a:blip>
          <a:srcRect b="0" l="0" r="0" t="0"/>
          <a:stretch/>
        </p:blipFill>
        <p:spPr>
          <a:xfrm>
            <a:off x="6217255" y="2981371"/>
            <a:ext cx="1379024" cy="707872"/>
          </a:xfrm>
          <a:prstGeom prst="rect">
            <a:avLst/>
          </a:prstGeom>
          <a:noFill/>
          <a:ln>
            <a:noFill/>
          </a:ln>
          <a:effectLst>
            <a:outerShdw blurRad="292100" rotWithShape="0" algn="tl" dir="2700000" dist="139700">
              <a:srgbClr val="333333">
                <a:alpha val="64705"/>
              </a:srgbClr>
            </a:outerShdw>
          </a:effectLst>
        </p:spPr>
      </p:pic>
      <p:pic>
        <p:nvPicPr>
          <p:cNvPr descr="Industrial Robot for Pick and Place ..." id="78" name="Google Shape;78;g32bfb0a5871_0_60"/>
          <p:cNvPicPr preferRelativeResize="0"/>
          <p:nvPr/>
        </p:nvPicPr>
        <p:blipFill rotWithShape="1">
          <a:blip r:embed="rId5">
            <a:alphaModFix/>
          </a:blip>
          <a:srcRect b="0" l="0" r="0" t="0"/>
          <a:stretch/>
        </p:blipFill>
        <p:spPr>
          <a:xfrm>
            <a:off x="1308486" y="3083942"/>
            <a:ext cx="1093757" cy="729644"/>
          </a:xfrm>
          <a:prstGeom prst="rect">
            <a:avLst/>
          </a:prstGeom>
          <a:noFill/>
          <a:ln>
            <a:noFill/>
          </a:ln>
          <a:effectLst>
            <a:outerShdw blurRad="292100" rotWithShape="0" algn="tl" dir="2700000" dist="139700">
              <a:srgbClr val="333333">
                <a:alpha val="64705"/>
              </a:srgbClr>
            </a:outerShdw>
          </a:effectLst>
        </p:spPr>
      </p:pic>
      <p:sp>
        <p:nvSpPr>
          <p:cNvPr id="79" name="Google Shape;79;g32bfb0a5871_0_60"/>
          <p:cNvSpPr txBox="1"/>
          <p:nvPr/>
        </p:nvSpPr>
        <p:spPr>
          <a:xfrm>
            <a:off x="1079884" y="4174085"/>
            <a:ext cx="18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Repetitive Tasks</a:t>
            </a:r>
            <a:endParaRPr b="0" i="0" sz="1400" u="none" cap="none" strike="noStrike">
              <a:solidFill>
                <a:srgbClr val="000000"/>
              </a:solidFill>
              <a:latin typeface="Arial"/>
              <a:ea typeface="Arial"/>
              <a:cs typeface="Arial"/>
              <a:sym typeface="Arial"/>
            </a:endParaRPr>
          </a:p>
        </p:txBody>
      </p:sp>
      <p:sp>
        <p:nvSpPr>
          <p:cNvPr id="80" name="Google Shape;80;g32bfb0a5871_0_60"/>
          <p:cNvSpPr txBox="1"/>
          <p:nvPr>
            <p:ph idx="1" type="body"/>
          </p:nvPr>
        </p:nvSpPr>
        <p:spPr>
          <a:xfrm>
            <a:off x="546450" y="1295825"/>
            <a:ext cx="8229600" cy="3057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b="1" lang="en-US" sz="2000"/>
              <a:t>Solution proposal: </a:t>
            </a:r>
            <a:endParaRPr/>
          </a:p>
          <a:p>
            <a:pPr indent="-336550" lvl="0" marL="342900" rtl="0" algn="l">
              <a:lnSpc>
                <a:spcPct val="100000"/>
              </a:lnSpc>
              <a:spcBef>
                <a:spcPts val="360"/>
              </a:spcBef>
              <a:spcAft>
                <a:spcPts val="0"/>
              </a:spcAft>
              <a:buSzPts val="1700"/>
              <a:buFont typeface="Calibri"/>
              <a:buChar char="-"/>
            </a:pPr>
            <a:r>
              <a:rPr lang="en-US" sz="1700"/>
              <a:t>Develop a Cobot that can integrate into a factory environment to reduce human injury, worker burnout, and increase productivity in repetitive tasks. The Cobot shall be able to lift (1-2 lbs) and be placed into tight environments and controlled wirelessly through mobile app.</a:t>
            </a:r>
            <a:endParaRPr sz="1700"/>
          </a:p>
        </p:txBody>
      </p:sp>
      <p:sp>
        <p:nvSpPr>
          <p:cNvPr id="81" name="Google Shape;81;g32bfb0a5871_0_60"/>
          <p:cNvSpPr txBox="1"/>
          <p:nvPr/>
        </p:nvSpPr>
        <p:spPr>
          <a:xfrm>
            <a:off x="3783813" y="4174079"/>
            <a:ext cx="132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1-2 lbs. Load</a:t>
            </a:r>
            <a:endParaRPr b="0" i="0" sz="1400" u="none" cap="none" strike="noStrike">
              <a:solidFill>
                <a:srgbClr val="000000"/>
              </a:solidFill>
              <a:latin typeface="Arial"/>
              <a:ea typeface="Arial"/>
              <a:cs typeface="Arial"/>
              <a:sym typeface="Arial"/>
            </a:endParaRPr>
          </a:p>
        </p:txBody>
      </p:sp>
      <p:sp>
        <p:nvSpPr>
          <p:cNvPr id="82" name="Google Shape;82;g32bfb0a5871_0_60"/>
          <p:cNvSpPr txBox="1"/>
          <p:nvPr/>
        </p:nvSpPr>
        <p:spPr>
          <a:xfrm>
            <a:off x="6144527" y="4135892"/>
            <a:ext cx="158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Precise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Control</a:t>
            </a:r>
            <a:endParaRPr b="0" i="0" sz="1400" u="none" cap="none" strike="noStrike">
              <a:solidFill>
                <a:srgbClr val="000000"/>
              </a:solidFill>
              <a:latin typeface="Arial"/>
              <a:ea typeface="Arial"/>
              <a:cs typeface="Arial"/>
              <a:sym typeface="Arial"/>
            </a:endParaRPr>
          </a:p>
        </p:txBody>
      </p:sp>
      <p:sp>
        <p:nvSpPr>
          <p:cNvPr id="83" name="Google Shape;83;g32bfb0a5871_0_60"/>
          <p:cNvSpPr txBox="1"/>
          <p:nvPr>
            <p:ph type="title"/>
          </p:nvPr>
        </p:nvSpPr>
        <p:spPr>
          <a:xfrm>
            <a:off x="609625" y="783751"/>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A diagram of a factory automation system&#10;&#10;Description automatically generated" id="88" name="Google Shape;88;g32bfb0a5871_0_118"/>
          <p:cNvPicPr preferRelativeResize="0"/>
          <p:nvPr/>
        </p:nvPicPr>
        <p:blipFill rotWithShape="1">
          <a:blip r:embed="rId3">
            <a:alphaModFix/>
          </a:blip>
          <a:srcRect b="0" l="0" r="0" t="0"/>
          <a:stretch/>
        </p:blipFill>
        <p:spPr>
          <a:xfrm>
            <a:off x="2455887" y="1453308"/>
            <a:ext cx="4395448" cy="2541678"/>
          </a:xfrm>
          <a:prstGeom prst="rect">
            <a:avLst/>
          </a:prstGeom>
          <a:noFill/>
          <a:ln>
            <a:noFill/>
          </a:ln>
          <a:effectLst>
            <a:outerShdw blurRad="292100" rotWithShape="0" algn="tl" dir="2700000" dist="139700">
              <a:srgbClr val="333333">
                <a:alpha val="64705"/>
              </a:srgbClr>
            </a:outerShdw>
          </a:effectLst>
        </p:spPr>
      </p:pic>
      <p:sp>
        <p:nvSpPr>
          <p:cNvPr id="89" name="Google Shape;89;g32bfb0a5871_0_118"/>
          <p:cNvSpPr txBox="1"/>
          <p:nvPr/>
        </p:nvSpPr>
        <p:spPr>
          <a:xfrm>
            <a:off x="1031262" y="4237745"/>
            <a:ext cx="7081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Subsystem Diagram Color: </a:t>
            </a:r>
            <a:r>
              <a:rPr b="1" i="0" lang="en-US" sz="1400" u="none" cap="none" strike="noStrike">
                <a:solidFill>
                  <a:schemeClr val="dk1"/>
                </a:solidFill>
                <a:highlight>
                  <a:srgbClr val="54C45E"/>
                </a:highlight>
                <a:latin typeface="Arial"/>
                <a:ea typeface="Arial"/>
                <a:cs typeface="Arial"/>
                <a:sym typeface="Arial"/>
              </a:rPr>
              <a:t>Power</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E81313"/>
                </a:highlight>
                <a:latin typeface="Arial"/>
                <a:ea typeface="Arial"/>
                <a:cs typeface="Arial"/>
                <a:sym typeface="Arial"/>
              </a:rPr>
              <a:t>MCU/Connectivity</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6DB1FF"/>
                </a:highlight>
                <a:latin typeface="Arial"/>
                <a:ea typeface="Arial"/>
                <a:cs typeface="Arial"/>
                <a:sym typeface="Arial"/>
              </a:rPr>
              <a:t>Mobile App</a:t>
            </a:r>
            <a:r>
              <a:rPr b="1" i="0" lang="en-US" sz="1400" u="none" cap="none" strike="noStrike">
                <a:solidFill>
                  <a:schemeClr val="dk1"/>
                </a:solidFill>
                <a:latin typeface="Arial"/>
                <a:ea typeface="Arial"/>
                <a:cs typeface="Arial"/>
                <a:sym typeface="Arial"/>
              </a:rPr>
              <a:t>, </a:t>
            </a:r>
            <a:r>
              <a:rPr b="1" i="0" lang="en-US" sz="1400" u="none" cap="none" strike="noStrike">
                <a:solidFill>
                  <a:schemeClr val="dk1"/>
                </a:solidFill>
                <a:highlight>
                  <a:srgbClr val="FCFCCA"/>
                </a:highlight>
                <a:latin typeface="Arial"/>
                <a:ea typeface="Arial"/>
                <a:cs typeface="Arial"/>
                <a:sym typeface="Arial"/>
              </a:rPr>
              <a:t>Motor Control</a:t>
            </a:r>
            <a:endParaRPr b="0" i="0" sz="1400" u="none" cap="none" strike="noStrike">
              <a:solidFill>
                <a:schemeClr val="dk1"/>
              </a:solidFill>
              <a:latin typeface="Arial"/>
              <a:ea typeface="Arial"/>
              <a:cs typeface="Arial"/>
              <a:sym typeface="Arial"/>
            </a:endParaRPr>
          </a:p>
        </p:txBody>
      </p:sp>
      <p:sp>
        <p:nvSpPr>
          <p:cNvPr id="90" name="Google Shape;90;g32bfb0a5871_0_118"/>
          <p:cNvSpPr txBox="1"/>
          <p:nvPr>
            <p:ph type="title"/>
          </p:nvPr>
        </p:nvSpPr>
        <p:spPr>
          <a:xfrm>
            <a:off x="457200" y="739445"/>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56"/>
              <a:buFont typeface="Arial"/>
              <a:buNone/>
            </a:pPr>
            <a:r>
              <a:rPr lang="en-US"/>
              <a:t>Project/Subsystem Overview </a:t>
            </a:r>
            <a:endParaRPr/>
          </a:p>
        </p:txBody>
      </p:sp>
      <p:sp>
        <p:nvSpPr>
          <p:cNvPr id="91" name="Google Shape;91;g32bfb0a5871_0_118"/>
          <p:cNvSpPr txBox="1"/>
          <p:nvPr/>
        </p:nvSpPr>
        <p:spPr>
          <a:xfrm>
            <a:off x="5699100" y="3366575"/>
            <a:ext cx="9096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54C45E"/>
                </a:highlight>
                <a:latin typeface="Arial"/>
                <a:ea typeface="Arial"/>
                <a:cs typeface="Arial"/>
                <a:sym typeface="Arial"/>
              </a:rPr>
              <a:t>Emily</a:t>
            </a:r>
            <a:endParaRPr b="1" i="0" sz="2000" u="none" cap="none" strike="noStrike">
              <a:solidFill>
                <a:schemeClr val="dk1"/>
              </a:solidFill>
              <a:highlight>
                <a:srgbClr val="54C45E"/>
              </a:highlight>
              <a:latin typeface="Arial"/>
              <a:ea typeface="Arial"/>
              <a:cs typeface="Arial"/>
              <a:sym typeface="Arial"/>
            </a:endParaRPr>
          </a:p>
        </p:txBody>
      </p:sp>
      <p:sp>
        <p:nvSpPr>
          <p:cNvPr id="92" name="Google Shape;92;g32bfb0a5871_0_118"/>
          <p:cNvSpPr txBox="1"/>
          <p:nvPr/>
        </p:nvSpPr>
        <p:spPr>
          <a:xfrm>
            <a:off x="1319200" y="2083744"/>
            <a:ext cx="10077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6DB1FF"/>
                </a:highlight>
                <a:latin typeface="Arial"/>
                <a:ea typeface="Arial"/>
                <a:cs typeface="Arial"/>
                <a:sym typeface="Arial"/>
              </a:rPr>
              <a:t>Jaishil</a:t>
            </a:r>
            <a:endParaRPr b="1" i="0" sz="2000" u="none" cap="none" strike="noStrike">
              <a:solidFill>
                <a:schemeClr val="dk1"/>
              </a:solidFill>
              <a:highlight>
                <a:srgbClr val="6DB1FF"/>
              </a:highlight>
              <a:latin typeface="Arial"/>
              <a:ea typeface="Arial"/>
              <a:cs typeface="Arial"/>
              <a:sym typeface="Arial"/>
            </a:endParaRPr>
          </a:p>
        </p:txBody>
      </p:sp>
      <p:sp>
        <p:nvSpPr>
          <p:cNvPr id="93" name="Google Shape;93;g32bfb0a5871_0_118"/>
          <p:cNvSpPr txBox="1"/>
          <p:nvPr/>
        </p:nvSpPr>
        <p:spPr>
          <a:xfrm>
            <a:off x="2326900" y="1629044"/>
            <a:ext cx="10077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E81313"/>
                </a:highlight>
                <a:latin typeface="Arial"/>
                <a:ea typeface="Arial"/>
                <a:cs typeface="Arial"/>
                <a:sym typeface="Arial"/>
              </a:rPr>
              <a:t>Adrian</a:t>
            </a:r>
            <a:endParaRPr b="1" i="0" sz="2000" u="none" cap="none" strike="noStrike">
              <a:solidFill>
                <a:schemeClr val="dk1"/>
              </a:solidFill>
              <a:highlight>
                <a:srgbClr val="E81313"/>
              </a:highlight>
              <a:latin typeface="Arial"/>
              <a:ea typeface="Arial"/>
              <a:cs typeface="Arial"/>
              <a:sym typeface="Arial"/>
            </a:endParaRPr>
          </a:p>
        </p:txBody>
      </p:sp>
      <p:sp>
        <p:nvSpPr>
          <p:cNvPr id="94" name="Google Shape;94;g32bfb0a5871_0_118"/>
          <p:cNvSpPr txBox="1"/>
          <p:nvPr/>
        </p:nvSpPr>
        <p:spPr>
          <a:xfrm>
            <a:off x="6758475" y="1864000"/>
            <a:ext cx="9096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highlight>
                  <a:srgbClr val="FCFCCA"/>
                </a:highlight>
                <a:latin typeface="Arial"/>
                <a:ea typeface="Arial"/>
                <a:cs typeface="Arial"/>
                <a:sym typeface="Arial"/>
              </a:rPr>
              <a:t>Ethan</a:t>
            </a:r>
            <a:endParaRPr b="1" i="0" sz="2000" u="none" cap="none" strike="noStrike">
              <a:solidFill>
                <a:schemeClr val="dk1"/>
              </a:solidFill>
              <a:highlight>
                <a:srgbClr val="FCFCCA"/>
              </a:highlight>
              <a:latin typeface="Arial"/>
              <a:ea typeface="Arial"/>
              <a:cs typeface="Arial"/>
              <a:sym typeface="Arial"/>
            </a:endParaRPr>
          </a:p>
        </p:txBody>
      </p:sp>
      <p:cxnSp>
        <p:nvCxnSpPr>
          <p:cNvPr id="95" name="Google Shape;95;g32bfb0a5871_0_118"/>
          <p:cNvCxnSpPr/>
          <p:nvPr/>
        </p:nvCxnSpPr>
        <p:spPr>
          <a:xfrm>
            <a:off x="2273050" y="2456388"/>
            <a:ext cx="295800" cy="230700"/>
          </a:xfrm>
          <a:prstGeom prst="straightConnector1">
            <a:avLst/>
          </a:prstGeom>
          <a:noFill/>
          <a:ln cap="flat" cmpd="sng" w="19050">
            <a:solidFill>
              <a:schemeClr val="dk2"/>
            </a:solidFill>
            <a:prstDash val="solid"/>
            <a:round/>
            <a:headEnd len="sm" w="sm" type="none"/>
            <a:tailEnd len="med" w="med" type="triangle"/>
          </a:ln>
        </p:spPr>
      </p:cxnSp>
      <p:cxnSp>
        <p:nvCxnSpPr>
          <p:cNvPr id="96" name="Google Shape;96;g32bfb0a5871_0_118"/>
          <p:cNvCxnSpPr/>
          <p:nvPr/>
        </p:nvCxnSpPr>
        <p:spPr>
          <a:xfrm>
            <a:off x="3165350" y="2052694"/>
            <a:ext cx="474900" cy="399300"/>
          </a:xfrm>
          <a:prstGeom prst="straightConnector1">
            <a:avLst/>
          </a:prstGeom>
          <a:noFill/>
          <a:ln cap="flat" cmpd="sng" w="19050">
            <a:solidFill>
              <a:schemeClr val="dk2"/>
            </a:solidFill>
            <a:prstDash val="solid"/>
            <a:round/>
            <a:headEnd len="sm" w="sm" type="none"/>
            <a:tailEnd len="med" w="med" type="triangle"/>
          </a:ln>
        </p:spPr>
      </p:cxnSp>
      <p:cxnSp>
        <p:nvCxnSpPr>
          <p:cNvPr id="97" name="Google Shape;97;g32bfb0a5871_0_118"/>
          <p:cNvCxnSpPr/>
          <p:nvPr/>
        </p:nvCxnSpPr>
        <p:spPr>
          <a:xfrm flipH="1">
            <a:off x="6529450" y="2247331"/>
            <a:ext cx="449400" cy="347100"/>
          </a:xfrm>
          <a:prstGeom prst="straightConnector1">
            <a:avLst/>
          </a:prstGeom>
          <a:noFill/>
          <a:ln cap="flat" cmpd="sng" w="19050">
            <a:solidFill>
              <a:schemeClr val="dk2"/>
            </a:solidFill>
            <a:prstDash val="solid"/>
            <a:round/>
            <a:headEnd len="sm" w="sm" type="none"/>
            <a:tailEnd len="med" w="med" type="triangle"/>
          </a:ln>
        </p:spPr>
      </p:cxnSp>
      <p:cxnSp>
        <p:nvCxnSpPr>
          <p:cNvPr id="98" name="Google Shape;98;g32bfb0a5871_0_118"/>
          <p:cNvCxnSpPr/>
          <p:nvPr/>
        </p:nvCxnSpPr>
        <p:spPr>
          <a:xfrm flipH="1">
            <a:off x="5200925" y="3624975"/>
            <a:ext cx="589500" cy="1212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457200" y="711076"/>
            <a:ext cx="8229600" cy="602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grpSp>
        <p:nvGrpSpPr>
          <p:cNvPr id="104" name="Google Shape;104;p5"/>
          <p:cNvGrpSpPr/>
          <p:nvPr/>
        </p:nvGrpSpPr>
        <p:grpSpPr>
          <a:xfrm>
            <a:off x="422100" y="2281481"/>
            <a:ext cx="8299800" cy="1339500"/>
            <a:chOff x="457200" y="2987550"/>
            <a:chExt cx="8299800" cy="1786000"/>
          </a:xfrm>
        </p:grpSpPr>
        <p:sp>
          <p:nvSpPr>
            <p:cNvPr id="105" name="Google Shape;105;p5"/>
            <p:cNvSpPr/>
            <p:nvPr/>
          </p:nvSpPr>
          <p:spPr>
            <a:xfrm>
              <a:off x="457200" y="3717250"/>
              <a:ext cx="8299800" cy="38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
            <p:cNvSpPr/>
            <p:nvPr/>
          </p:nvSpPr>
          <p:spPr>
            <a:xfrm rot="-5400000">
              <a:off x="71270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
            <p:cNvSpPr/>
            <p:nvPr/>
          </p:nvSpPr>
          <p:spPr>
            <a:xfrm rot="5400000">
              <a:off x="2066413"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
            <p:cNvSpPr/>
            <p:nvPr/>
          </p:nvSpPr>
          <p:spPr>
            <a:xfrm rot="-5400000">
              <a:off x="3420150" y="33563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
            <p:cNvSpPr/>
            <p:nvPr/>
          </p:nvSpPr>
          <p:spPr>
            <a:xfrm rot="-5400000">
              <a:off x="6127600" y="33019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
            <p:cNvSpPr/>
            <p:nvPr/>
          </p:nvSpPr>
          <p:spPr>
            <a:xfrm rot="5400000">
              <a:off x="4803400"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
            <p:cNvSpPr/>
            <p:nvPr/>
          </p:nvSpPr>
          <p:spPr>
            <a:xfrm rot="5400000">
              <a:off x="7533475" y="4205050"/>
              <a:ext cx="882900" cy="25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
            <p:cNvSpPr txBox="1"/>
            <p:nvPr/>
          </p:nvSpPr>
          <p:spPr>
            <a:xfrm>
              <a:off x="457200" y="3924850"/>
              <a:ext cx="15666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#1 (Jan 15)</a:t>
              </a:r>
              <a:endParaRPr b="1" i="0" sz="1200" u="none" cap="none" strike="noStrike">
                <a:solidFill>
                  <a:schemeClr val="dk1"/>
                </a:solidFill>
                <a:latin typeface="Arial"/>
                <a:ea typeface="Arial"/>
                <a:cs typeface="Arial"/>
                <a:sym typeface="Arial"/>
              </a:endParaRPr>
            </a:p>
          </p:txBody>
        </p:sp>
        <p:sp>
          <p:nvSpPr>
            <p:cNvPr id="113" name="Google Shape;113;p5"/>
            <p:cNvSpPr txBox="1"/>
            <p:nvPr/>
          </p:nvSpPr>
          <p:spPr>
            <a:xfrm>
              <a:off x="1724150" y="3489445"/>
              <a:ext cx="1508400" cy="4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#2 (Feb 3)</a:t>
              </a:r>
              <a:endParaRPr b="1" i="0" sz="1200" u="none" cap="none" strike="noStrike">
                <a:solidFill>
                  <a:schemeClr val="dk1"/>
                </a:solidFill>
                <a:latin typeface="Arial"/>
                <a:ea typeface="Arial"/>
                <a:cs typeface="Arial"/>
                <a:sym typeface="Arial"/>
              </a:endParaRPr>
            </a:p>
          </p:txBody>
        </p:sp>
        <p:sp>
          <p:nvSpPr>
            <p:cNvPr id="114" name="Google Shape;114;p5"/>
            <p:cNvSpPr txBox="1"/>
            <p:nvPr/>
          </p:nvSpPr>
          <p:spPr>
            <a:xfrm>
              <a:off x="3050150" y="3941050"/>
              <a:ext cx="15666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#3 (Feb 17)</a:t>
              </a:r>
              <a:endParaRPr b="1" i="0" sz="1200" u="none" cap="none" strike="noStrike">
                <a:solidFill>
                  <a:schemeClr val="dk1"/>
                </a:solidFill>
                <a:latin typeface="Arial"/>
                <a:ea typeface="Arial"/>
                <a:cs typeface="Arial"/>
                <a:sym typeface="Arial"/>
              </a:endParaRPr>
            </a:p>
          </p:txBody>
        </p:sp>
        <p:sp>
          <p:nvSpPr>
            <p:cNvPr id="115" name="Google Shape;115;p5"/>
            <p:cNvSpPr txBox="1"/>
            <p:nvPr/>
          </p:nvSpPr>
          <p:spPr>
            <a:xfrm>
              <a:off x="4490650" y="3489450"/>
              <a:ext cx="15084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#4 (Mar 3)</a:t>
              </a:r>
              <a:endParaRPr b="1" i="0" sz="1200" u="none" cap="none" strike="noStrike">
                <a:solidFill>
                  <a:schemeClr val="dk1"/>
                </a:solidFill>
                <a:latin typeface="Arial"/>
                <a:ea typeface="Arial"/>
                <a:cs typeface="Arial"/>
                <a:sym typeface="Arial"/>
              </a:endParaRPr>
            </a:p>
          </p:txBody>
        </p:sp>
        <p:sp>
          <p:nvSpPr>
            <p:cNvPr id="116" name="Google Shape;116;p5"/>
            <p:cNvSpPr txBox="1"/>
            <p:nvPr/>
          </p:nvSpPr>
          <p:spPr>
            <a:xfrm>
              <a:off x="5855701" y="3941050"/>
              <a:ext cx="1566600" cy="4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Update #5 (Mar 24)</a:t>
              </a:r>
              <a:endParaRPr b="1" i="0" sz="1200" u="none" cap="none" strike="noStrike">
                <a:solidFill>
                  <a:schemeClr val="dk1"/>
                </a:solidFill>
                <a:latin typeface="Arial"/>
                <a:ea typeface="Arial"/>
                <a:cs typeface="Arial"/>
                <a:sym typeface="Arial"/>
              </a:endParaRPr>
            </a:p>
          </p:txBody>
        </p:sp>
        <p:sp>
          <p:nvSpPr>
            <p:cNvPr id="117" name="Google Shape;117;p5"/>
            <p:cNvSpPr txBox="1"/>
            <p:nvPr/>
          </p:nvSpPr>
          <p:spPr>
            <a:xfrm>
              <a:off x="7227625" y="3489450"/>
              <a:ext cx="15084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Final #6 (Apr 7)</a:t>
              </a:r>
              <a:endParaRPr b="1" i="0" sz="1200" u="none" cap="none" strike="noStrike">
                <a:solidFill>
                  <a:schemeClr val="dk1"/>
                </a:solidFill>
                <a:latin typeface="Arial"/>
                <a:ea typeface="Arial"/>
                <a:cs typeface="Arial"/>
                <a:sym typeface="Arial"/>
              </a:endParaRPr>
            </a:p>
          </p:txBody>
        </p:sp>
      </p:grpSp>
      <p:sp>
        <p:nvSpPr>
          <p:cNvPr id="118" name="Google Shape;118;p5"/>
          <p:cNvSpPr txBox="1"/>
          <p:nvPr/>
        </p:nvSpPr>
        <p:spPr>
          <a:xfrm>
            <a:off x="422100" y="1230488"/>
            <a:ext cx="29040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19" name="Google Shape;119;p5"/>
          <p:cNvSpPr txBox="1"/>
          <p:nvPr/>
        </p:nvSpPr>
        <p:spPr>
          <a:xfrm>
            <a:off x="201375" y="1313850"/>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Review/update progress since E403</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finalizing design of new PCBs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Order PCB and components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Conversation over physical structure of cobot arm…(Amazon purchase with 1x BLDC motor and 3x-4x Servo)</a:t>
            </a:r>
            <a:endParaRPr b="0" i="0" sz="1000" u="none" cap="none" strike="noStrike">
              <a:solidFill>
                <a:schemeClr val="dk1"/>
              </a:solidFill>
              <a:latin typeface="Arial"/>
              <a:ea typeface="Arial"/>
              <a:cs typeface="Arial"/>
              <a:sym typeface="Arial"/>
            </a:endParaRPr>
          </a:p>
        </p:txBody>
      </p:sp>
      <p:sp>
        <p:nvSpPr>
          <p:cNvPr id="120" name="Google Shape;120;p5"/>
          <p:cNvSpPr txBox="1"/>
          <p:nvPr/>
        </p:nvSpPr>
        <p:spPr>
          <a:xfrm>
            <a:off x="422100" y="3620981"/>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Finish putting together new generation boards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Test and validate to ensure functionality</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delivered and brainstorm ideas</a:t>
            </a:r>
            <a:endParaRPr b="0" i="0" sz="1000" u="none" cap="none" strike="noStrike">
              <a:solidFill>
                <a:schemeClr val="dk1"/>
              </a:solidFill>
              <a:latin typeface="Arial"/>
              <a:ea typeface="Arial"/>
              <a:cs typeface="Arial"/>
              <a:sym typeface="Arial"/>
            </a:endParaRPr>
          </a:p>
        </p:txBody>
      </p:sp>
      <p:sp>
        <p:nvSpPr>
          <p:cNvPr id="121" name="Google Shape;121;p5"/>
          <p:cNvSpPr txBox="1"/>
          <p:nvPr/>
        </p:nvSpPr>
        <p:spPr>
          <a:xfrm>
            <a:off x="3237188" y="1313850"/>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is fixing issues with integration between subsystems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Reviewing bugs/fixing problems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should have clear path and deliverables</a:t>
            </a:r>
            <a:endParaRPr b="0" i="0" sz="1000" u="none" cap="none" strike="noStrike">
              <a:solidFill>
                <a:schemeClr val="dk1"/>
              </a:solidFill>
              <a:latin typeface="Arial"/>
              <a:ea typeface="Arial"/>
              <a:cs typeface="Arial"/>
              <a:sym typeface="Arial"/>
            </a:endParaRPr>
          </a:p>
        </p:txBody>
      </p:sp>
      <p:sp>
        <p:nvSpPr>
          <p:cNvPr id="122" name="Google Shape;122;p5"/>
          <p:cNvSpPr txBox="1"/>
          <p:nvPr/>
        </p:nvSpPr>
        <p:spPr>
          <a:xfrm>
            <a:off x="3347563" y="3620981"/>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Integration should be nearing completion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is revamped and near operation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Issues should be resolved with subsystems</a:t>
            </a:r>
            <a:endParaRPr b="0" i="0" sz="1000" u="none" cap="none" strike="noStrike">
              <a:solidFill>
                <a:schemeClr val="dk1"/>
              </a:solidFill>
              <a:latin typeface="Arial"/>
              <a:ea typeface="Arial"/>
              <a:cs typeface="Arial"/>
              <a:sym typeface="Arial"/>
            </a:endParaRPr>
          </a:p>
        </p:txBody>
      </p:sp>
      <p:sp>
        <p:nvSpPr>
          <p:cNvPr id="123" name="Google Shape;123;p5"/>
          <p:cNvSpPr txBox="1"/>
          <p:nvPr/>
        </p:nvSpPr>
        <p:spPr>
          <a:xfrm>
            <a:off x="6273025" y="1287638"/>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is fully integrated and operational</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is moving </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Fix issues with accuracy and movement of arm</a:t>
            </a:r>
            <a:endParaRPr b="0" i="0" sz="1000" u="none" cap="none" strike="noStrike">
              <a:solidFill>
                <a:schemeClr val="dk1"/>
              </a:solidFill>
              <a:latin typeface="Arial"/>
              <a:ea typeface="Arial"/>
              <a:cs typeface="Arial"/>
              <a:sym typeface="Arial"/>
            </a:endParaRPr>
          </a:p>
        </p:txBody>
      </p:sp>
      <p:sp>
        <p:nvSpPr>
          <p:cNvPr id="124" name="Google Shape;124;p5"/>
          <p:cNvSpPr txBox="1"/>
          <p:nvPr/>
        </p:nvSpPr>
        <p:spPr>
          <a:xfrm>
            <a:off x="6234150" y="3620981"/>
            <a:ext cx="2821500" cy="970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Cobot arm is working as expected and can pick up objects that meet the restrictions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Team is making project look visually appealing</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Cosmetic touch ups</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txBox="1"/>
          <p:nvPr>
            <p:ph type="title"/>
          </p:nvPr>
        </p:nvSpPr>
        <p:spPr>
          <a:xfrm>
            <a:off x="457200" y="786883"/>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Motor/Motor Driver Subsystem</a:t>
            </a:r>
            <a:endParaRPr/>
          </a:p>
          <a:p>
            <a:pPr indent="0" lvl="0" marL="0" rtl="0" algn="ctr">
              <a:lnSpc>
                <a:spcPct val="115000"/>
              </a:lnSpc>
              <a:spcBef>
                <a:spcPts val="0"/>
              </a:spcBef>
              <a:spcAft>
                <a:spcPts val="0"/>
              </a:spcAft>
              <a:buClr>
                <a:schemeClr val="dk1"/>
              </a:buClr>
              <a:buSzPts val="990"/>
              <a:buFont typeface="Arial"/>
              <a:buNone/>
            </a:pPr>
            <a:r>
              <a:rPr lang="en-US" sz="1720"/>
              <a:t>Ethan Woods</a:t>
            </a:r>
            <a:endParaRPr sz="2980"/>
          </a:p>
        </p:txBody>
      </p:sp>
      <p:graphicFrame>
        <p:nvGraphicFramePr>
          <p:cNvPr id="130" name="Google Shape;130;p6"/>
          <p:cNvGraphicFramePr/>
          <p:nvPr/>
        </p:nvGraphicFramePr>
        <p:xfrm>
          <a:off x="662425" y="1573613"/>
          <a:ext cx="3000000" cy="3000000"/>
        </p:xfrm>
        <a:graphic>
          <a:graphicData uri="http://schemas.openxmlformats.org/drawingml/2006/table">
            <a:tbl>
              <a:tblPr>
                <a:noFill/>
                <a:tableStyleId>{A8E00015-A91F-48EE-A407-7001938DE3C4}</a:tableStyleId>
              </a:tblPr>
              <a:tblGrid>
                <a:gridCol w="3886200"/>
                <a:gridCol w="3886200"/>
              </a:tblGrid>
              <a:tr h="64350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Accomplishments since </a:t>
                      </a:r>
                      <a:r>
                        <a:rPr lang="en-US"/>
                        <a:t>last update</a:t>
                      </a:r>
                      <a:r>
                        <a:rPr lang="en-US" sz="1400" u="none" cap="none" strike="noStrike"/>
                        <a:t>                          </a:t>
                      </a:r>
                      <a:r>
                        <a:rPr lang="en-US">
                          <a:solidFill>
                            <a:srgbClr val="FF0000"/>
                          </a:solidFill>
                        </a:rPr>
                        <a:t>15 hours of effort</a:t>
                      </a:r>
                      <a:endParaRPr sz="1400" u="none" cap="none" strike="noStrike">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Ongoing progress/problems and plans until the next presentation</a:t>
                      </a:r>
                      <a:endParaRPr sz="1400" u="none" cap="none" strike="noStrike"/>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045750">
                <a:tc>
                  <a:txBody>
                    <a:bodyPr/>
                    <a:lstStyle/>
                    <a:p>
                      <a:pPr indent="-254000" lvl="0" marL="342900" marR="0" rtl="0" algn="l">
                        <a:lnSpc>
                          <a:spcPct val="100000"/>
                        </a:lnSpc>
                        <a:spcBef>
                          <a:spcPts val="0"/>
                        </a:spcBef>
                        <a:spcAft>
                          <a:spcPts val="0"/>
                        </a:spcAft>
                        <a:buClr>
                          <a:srgbClr val="000000"/>
                        </a:buClr>
                        <a:buSzPts val="1400"/>
                        <a:buFont typeface="Arial"/>
                        <a:buChar char="-"/>
                      </a:pPr>
                      <a:r>
                        <a:rPr lang="en-US"/>
                        <a:t>Finished Final Board Design</a:t>
                      </a:r>
                      <a:endParaRPr/>
                    </a:p>
                    <a:p>
                      <a:pPr indent="-234950" lvl="1" marL="685800" marR="0" rtl="0" algn="l">
                        <a:lnSpc>
                          <a:spcPct val="100000"/>
                        </a:lnSpc>
                        <a:spcBef>
                          <a:spcPts val="0"/>
                        </a:spcBef>
                        <a:spcAft>
                          <a:spcPts val="0"/>
                        </a:spcAft>
                        <a:buSzPts val="1100"/>
                        <a:buChar char="○"/>
                      </a:pPr>
                      <a:r>
                        <a:rPr lang="en-US"/>
                        <a:t>PCB Layout and Routing</a:t>
                      </a:r>
                      <a:endParaRPr/>
                    </a:p>
                    <a:p>
                      <a:pPr indent="-234950" lvl="0" marL="342900" marR="0" rtl="0" algn="l">
                        <a:lnSpc>
                          <a:spcPct val="100000"/>
                        </a:lnSpc>
                        <a:spcBef>
                          <a:spcPts val="0"/>
                        </a:spcBef>
                        <a:spcAft>
                          <a:spcPts val="0"/>
                        </a:spcAft>
                        <a:buSzPts val="1100"/>
                        <a:buChar char="-"/>
                      </a:pPr>
                      <a:r>
                        <a:rPr lang="en-US"/>
                        <a:t>Most parts have arrived from ordering</a:t>
                      </a:r>
                      <a:endParaRPr/>
                    </a:p>
                    <a:p>
                      <a:pPr indent="-234950" lvl="1" marL="685800" marR="0" rtl="0" algn="l">
                        <a:lnSpc>
                          <a:spcPct val="100000"/>
                        </a:lnSpc>
                        <a:spcBef>
                          <a:spcPts val="0"/>
                        </a:spcBef>
                        <a:spcAft>
                          <a:spcPts val="0"/>
                        </a:spcAft>
                        <a:buSzPts val="1100"/>
                        <a:buChar char="○"/>
                      </a:pPr>
                      <a:r>
                        <a:rPr lang="en-US"/>
                        <a:t>Only missing TI Components</a:t>
                      </a:r>
                      <a:endParaRPr/>
                    </a:p>
                    <a:p>
                      <a:pPr indent="-234950" lvl="0" marL="342900" marR="0" rtl="0" algn="l">
                        <a:lnSpc>
                          <a:spcPct val="100000"/>
                        </a:lnSpc>
                        <a:spcBef>
                          <a:spcPts val="0"/>
                        </a:spcBef>
                        <a:spcAft>
                          <a:spcPts val="0"/>
                        </a:spcAft>
                        <a:buSzPts val="1100"/>
                        <a:buChar char="-"/>
                      </a:pPr>
                      <a:r>
                        <a:rPr lang="en-US"/>
                        <a:t>Organized components and parts</a:t>
                      </a:r>
                      <a:endParaRPr/>
                    </a:p>
                    <a:p>
                      <a:pPr indent="-234950" lvl="0" marL="342900" marR="0" rtl="0" algn="l">
                        <a:lnSpc>
                          <a:spcPct val="100000"/>
                        </a:lnSpc>
                        <a:spcBef>
                          <a:spcPts val="0"/>
                        </a:spcBef>
                        <a:spcAft>
                          <a:spcPts val="0"/>
                        </a:spcAft>
                        <a:buSzPts val="1100"/>
                        <a:buChar char="-"/>
                      </a:pPr>
                      <a:r>
                        <a:rPr lang="en-US"/>
                        <a:t>Started soldering process</a:t>
                      </a:r>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54000" lvl="0" marL="342900" marR="0" rtl="0" algn="l">
                        <a:lnSpc>
                          <a:spcPct val="100000"/>
                        </a:lnSpc>
                        <a:spcBef>
                          <a:spcPts val="0"/>
                        </a:spcBef>
                        <a:spcAft>
                          <a:spcPts val="0"/>
                        </a:spcAft>
                        <a:buClr>
                          <a:srgbClr val="000000"/>
                        </a:buClr>
                        <a:buSzPts val="1400"/>
                        <a:buFont typeface="Arial"/>
                        <a:buChar char="-"/>
                      </a:pPr>
                      <a:r>
                        <a:rPr lang="en-US"/>
                        <a:t>Complete and Verify soldering work</a:t>
                      </a:r>
                      <a:endParaRPr/>
                    </a:p>
                    <a:p>
                      <a:pPr indent="-234950" lvl="1" marL="685800" marR="0" rtl="0" algn="l">
                        <a:lnSpc>
                          <a:spcPct val="100000"/>
                        </a:lnSpc>
                        <a:spcBef>
                          <a:spcPts val="0"/>
                        </a:spcBef>
                        <a:spcAft>
                          <a:spcPts val="0"/>
                        </a:spcAft>
                        <a:buSzPts val="1100"/>
                        <a:buChar char="○"/>
                      </a:pPr>
                      <a:r>
                        <a:rPr lang="en-US"/>
                        <a:t>Test Power Planes</a:t>
                      </a:r>
                      <a:endParaRPr/>
                    </a:p>
                    <a:p>
                      <a:pPr indent="-234950" lvl="1" marL="685800" marR="0" rtl="0" algn="l">
                        <a:lnSpc>
                          <a:spcPct val="100000"/>
                        </a:lnSpc>
                        <a:spcBef>
                          <a:spcPts val="0"/>
                        </a:spcBef>
                        <a:spcAft>
                          <a:spcPts val="0"/>
                        </a:spcAft>
                        <a:buSzPts val="1100"/>
                        <a:buChar char="○"/>
                      </a:pPr>
                      <a:r>
                        <a:rPr lang="en-US"/>
                        <a:t>Test Signal Outputs</a:t>
                      </a:r>
                      <a:endParaRPr/>
                    </a:p>
                    <a:p>
                      <a:pPr indent="-234950" lvl="1" marL="685800" marR="0" rtl="0" algn="l">
                        <a:lnSpc>
                          <a:spcPct val="100000"/>
                        </a:lnSpc>
                        <a:spcBef>
                          <a:spcPts val="0"/>
                        </a:spcBef>
                        <a:spcAft>
                          <a:spcPts val="0"/>
                        </a:spcAft>
                        <a:buSzPts val="1100"/>
                        <a:buChar char="○"/>
                      </a:pPr>
                      <a:r>
                        <a:rPr lang="en-US"/>
                        <a:t>Launchpad Testing</a:t>
                      </a:r>
                      <a:endParaRPr/>
                    </a:p>
                    <a:p>
                      <a:pPr indent="-234950" lvl="0" marL="342900" marR="0" rtl="0" algn="l">
                        <a:lnSpc>
                          <a:spcPct val="100000"/>
                        </a:lnSpc>
                        <a:spcBef>
                          <a:spcPts val="0"/>
                        </a:spcBef>
                        <a:spcAft>
                          <a:spcPts val="0"/>
                        </a:spcAft>
                        <a:buSzPts val="1100"/>
                        <a:buChar char="-"/>
                      </a:pPr>
                      <a:r>
                        <a:rPr lang="en-US"/>
                        <a:t>Begin Integration with MCU Subsystem</a:t>
                      </a:r>
                      <a:endParaRPr/>
                    </a:p>
                    <a:p>
                      <a:pPr indent="-234950" lvl="0" marL="342900" marR="0" rtl="0" algn="l">
                        <a:lnSpc>
                          <a:spcPct val="100000"/>
                        </a:lnSpc>
                        <a:spcBef>
                          <a:spcPts val="0"/>
                        </a:spcBef>
                        <a:spcAft>
                          <a:spcPts val="0"/>
                        </a:spcAft>
                        <a:buSzPts val="1100"/>
                        <a:buChar char="-"/>
                      </a:pPr>
                      <a:r>
                        <a:rPr lang="en-US"/>
                        <a:t>Begin Integration with Physical Desig</a:t>
                      </a:r>
                      <a:r>
                        <a:rPr lang="en-US"/>
                        <a:t>n</a:t>
                      </a:r>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7"/>
          <p:cNvSpPr txBox="1"/>
          <p:nvPr>
            <p:ph type="title"/>
          </p:nvPr>
        </p:nvSpPr>
        <p:spPr>
          <a:xfrm>
            <a:off x="521950" y="665205"/>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Motor/Motor Driver Subsystem</a:t>
            </a:r>
            <a:endParaRPr/>
          </a:p>
          <a:p>
            <a:pPr indent="0" lvl="0" marL="0" rtl="0" algn="ctr">
              <a:lnSpc>
                <a:spcPct val="115000"/>
              </a:lnSpc>
              <a:spcBef>
                <a:spcPts val="0"/>
              </a:spcBef>
              <a:spcAft>
                <a:spcPts val="0"/>
              </a:spcAft>
              <a:buClr>
                <a:schemeClr val="dk1"/>
              </a:buClr>
              <a:buSzPts val="990"/>
              <a:buFont typeface="Arial"/>
              <a:buNone/>
            </a:pPr>
            <a:r>
              <a:rPr lang="en-US" sz="1720"/>
              <a:t>Ethan Woods</a:t>
            </a:r>
            <a:endParaRPr sz="2980"/>
          </a:p>
        </p:txBody>
      </p:sp>
      <p:sp>
        <p:nvSpPr>
          <p:cNvPr id="136" name="Google Shape;136;p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37" name="Google Shape;137;p7"/>
          <p:cNvPicPr preferRelativeResize="0"/>
          <p:nvPr/>
        </p:nvPicPr>
        <p:blipFill>
          <a:blip r:embed="rId3">
            <a:alphaModFix/>
          </a:blip>
          <a:stretch>
            <a:fillRect/>
          </a:stretch>
        </p:blipFill>
        <p:spPr>
          <a:xfrm>
            <a:off x="210675" y="1532900"/>
            <a:ext cx="4774850" cy="3154576"/>
          </a:xfrm>
          <a:prstGeom prst="rect">
            <a:avLst/>
          </a:prstGeom>
          <a:noFill/>
          <a:ln>
            <a:noFill/>
          </a:ln>
        </p:spPr>
      </p:pic>
      <p:sp>
        <p:nvSpPr>
          <p:cNvPr id="138" name="Google Shape;138;p7"/>
          <p:cNvSpPr txBox="1"/>
          <p:nvPr/>
        </p:nvSpPr>
        <p:spPr>
          <a:xfrm>
            <a:off x="5297850" y="1401000"/>
            <a:ext cx="3646200" cy="31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Final Design Specifications: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3x Phase Output Circuits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3.3V, 5V, 12V, 48V Power Inputs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30+ Input/Output Connections for MCU Integration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Hall Sensor/Encoder Connections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3-Phase BLDC Motor Connector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Once soldered, testing will begin with the MCU subsystem to run </a:t>
            </a:r>
            <a:r>
              <a:rPr lang="en-US">
                <a:solidFill>
                  <a:schemeClr val="dk1"/>
                </a:solidFill>
              </a:rPr>
              <a:t>previously</a:t>
            </a:r>
            <a:r>
              <a:rPr lang="en-US">
                <a:solidFill>
                  <a:schemeClr val="dk1"/>
                </a:solidFill>
              </a:rPr>
              <a:t> created code to produce movement for the 3-Phase BLDC motor.</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aphicFrame>
        <p:nvGraphicFramePr>
          <p:cNvPr id="143" name="Google Shape;143;g32ad52f00be_0_0"/>
          <p:cNvGraphicFramePr/>
          <p:nvPr/>
        </p:nvGraphicFramePr>
        <p:xfrm>
          <a:off x="685800" y="1249356"/>
          <a:ext cx="3000000" cy="3000000"/>
        </p:xfrm>
        <a:graphic>
          <a:graphicData uri="http://schemas.openxmlformats.org/drawingml/2006/table">
            <a:tbl>
              <a:tblPr>
                <a:noFill/>
                <a:tableStyleId>{A8E00015-A91F-48EE-A407-7001938DE3C4}</a:tableStyleId>
              </a:tblPr>
              <a:tblGrid>
                <a:gridCol w="3886200"/>
                <a:gridCol w="3886200"/>
              </a:tblGrid>
              <a:tr h="44757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Accomplishments since </a:t>
                      </a:r>
                      <a:r>
                        <a:rPr lang="en-US"/>
                        <a:t>last update</a:t>
                      </a:r>
                      <a:r>
                        <a:rPr lang="en-US" sz="1400" u="none" cap="none" strike="noStrike"/>
                        <a:t>                          </a:t>
                      </a:r>
                      <a:r>
                        <a:rPr lang="en-US" sz="1400" u="none" cap="none" strike="noStrike">
                          <a:solidFill>
                            <a:srgbClr val="FF0000"/>
                          </a:solidFill>
                        </a:rPr>
                        <a:t>20 hrs of effort</a:t>
                      </a:r>
                      <a:endParaRPr sz="1400" u="none" cap="none" strike="noStrike">
                        <a:solidFill>
                          <a:srgbClr val="FF0000"/>
                        </a:solidFill>
                      </a:endParaRPr>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Ongoing progress/problems and plans until the next presentation</a:t>
                      </a:r>
                      <a:endParaRPr sz="1400" u="none" cap="none" strike="noStrike"/>
                    </a:p>
                  </a:txBody>
                  <a:tcPr marT="34325" marB="343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3146450">
                <a:tc>
                  <a:txBody>
                    <a:bodyPr/>
                    <a:lstStyle/>
                    <a:p>
                      <a:pPr indent="-247650" lvl="0" marL="342900" rtl="0" algn="l">
                        <a:spcBef>
                          <a:spcPts val="0"/>
                        </a:spcBef>
                        <a:spcAft>
                          <a:spcPts val="0"/>
                        </a:spcAft>
                        <a:buClr>
                          <a:schemeClr val="dk1"/>
                        </a:buClr>
                        <a:buSzPts val="1300"/>
                        <a:buChar char="-"/>
                      </a:pPr>
                      <a:r>
                        <a:rPr lang="en-US" sz="1300">
                          <a:solidFill>
                            <a:schemeClr val="dk1"/>
                          </a:solidFill>
                        </a:rPr>
                        <a:t>Successfully soldered new board </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Debugged MCU board</a:t>
                      </a:r>
                      <a:endParaRPr sz="1300">
                        <a:solidFill>
                          <a:schemeClr val="dk1"/>
                        </a:solidFill>
                      </a:endParaRPr>
                    </a:p>
                    <a:p>
                      <a:pPr indent="-247650" lvl="1" marL="685800" rtl="0" algn="l">
                        <a:spcBef>
                          <a:spcPts val="0"/>
                        </a:spcBef>
                        <a:spcAft>
                          <a:spcPts val="0"/>
                        </a:spcAft>
                        <a:buClr>
                          <a:schemeClr val="dk1"/>
                        </a:buClr>
                        <a:buSzPts val="1300"/>
                        <a:buChar char="○"/>
                      </a:pPr>
                      <a:r>
                        <a:rPr lang="en-US" sz="1300">
                          <a:solidFill>
                            <a:schemeClr val="dk1"/>
                          </a:solidFill>
                        </a:rPr>
                        <a:t>continuity tests, power check, JTAG test to confirm programmability</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Completed 3V3 check with power supply, ready for power subsystem integration</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Completed ESP32 check and ready for integration with wireless subsystem</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Preliminary code written based off TI’s GUI.c code, supporting MCU to Motor Driver integration</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Flashed program onto MCU board in preparation for integrating with Motor Driver Subsystem</a:t>
                      </a:r>
                      <a:endParaRPr sz="1300"/>
                    </a:p>
                    <a:p>
                      <a:pPr indent="0" lvl="0" marL="0" marR="0" rtl="0" algn="l">
                        <a:lnSpc>
                          <a:spcPct val="100000"/>
                        </a:lnSpc>
                        <a:spcBef>
                          <a:spcPts val="0"/>
                        </a:spcBef>
                        <a:spcAft>
                          <a:spcPts val="0"/>
                        </a:spcAft>
                        <a:buNone/>
                      </a:pPr>
                      <a:r>
                        <a:t/>
                      </a:r>
                      <a:endParaRPr sz="1300"/>
                    </a:p>
                    <a:p>
                      <a:pPr indent="0" lvl="0" marL="342900" marR="0" rtl="0" algn="l">
                        <a:lnSpc>
                          <a:spcPct val="100000"/>
                        </a:lnSpc>
                        <a:spcBef>
                          <a:spcPts val="0"/>
                        </a:spcBef>
                        <a:spcAft>
                          <a:spcPts val="0"/>
                        </a:spcAft>
                        <a:buClr>
                          <a:srgbClr val="000000"/>
                        </a:buClr>
                        <a:buSzPts val="1400"/>
                        <a:buFont typeface="Arial"/>
                        <a:buNone/>
                      </a:pPr>
                      <a:r>
                        <a:t/>
                      </a:r>
                      <a:endParaRPr sz="1300" u="none" cap="none" strike="noStrike"/>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247650" lvl="0" marL="342900" rtl="0" algn="l">
                        <a:spcBef>
                          <a:spcPts val="0"/>
                        </a:spcBef>
                        <a:spcAft>
                          <a:spcPts val="0"/>
                        </a:spcAft>
                        <a:buClr>
                          <a:schemeClr val="dk1"/>
                        </a:buClr>
                        <a:buSzPts val="1300"/>
                        <a:buChar char="-"/>
                      </a:pPr>
                      <a:r>
                        <a:rPr lang="en-US" sz="1300">
                          <a:solidFill>
                            <a:schemeClr val="dk1"/>
                          </a:solidFill>
                        </a:rPr>
                        <a:t>Integration with Motor Subsystem</a:t>
                      </a:r>
                      <a:endParaRPr sz="1300">
                        <a:solidFill>
                          <a:schemeClr val="dk1"/>
                        </a:solidFill>
                      </a:endParaRPr>
                    </a:p>
                    <a:p>
                      <a:pPr indent="-247650" lvl="1" marL="685800" rtl="0" algn="l">
                        <a:spcBef>
                          <a:spcPts val="0"/>
                        </a:spcBef>
                        <a:spcAft>
                          <a:spcPts val="0"/>
                        </a:spcAft>
                        <a:buClr>
                          <a:schemeClr val="dk1"/>
                        </a:buClr>
                        <a:buSzPts val="1300"/>
                        <a:buChar char="○"/>
                      </a:pPr>
                      <a:r>
                        <a:rPr lang="en-US" sz="1300">
                          <a:solidFill>
                            <a:schemeClr val="dk1"/>
                          </a:solidFill>
                        </a:rPr>
                        <a:t>Refine MCU code based on GUI.c</a:t>
                      </a:r>
                      <a:endParaRPr sz="1300">
                        <a:solidFill>
                          <a:schemeClr val="dk1"/>
                        </a:solidFill>
                      </a:endParaRPr>
                    </a:p>
                    <a:p>
                      <a:pPr indent="-247650" lvl="2" marL="1028700" rtl="0" algn="l">
                        <a:spcBef>
                          <a:spcPts val="0"/>
                        </a:spcBef>
                        <a:spcAft>
                          <a:spcPts val="0"/>
                        </a:spcAft>
                        <a:buClr>
                          <a:schemeClr val="dk1"/>
                        </a:buClr>
                        <a:buSzPts val="1300"/>
                        <a:buChar char="■"/>
                      </a:pPr>
                      <a:r>
                        <a:rPr lang="en-US" sz="1300">
                          <a:solidFill>
                            <a:schemeClr val="dk1"/>
                          </a:solidFill>
                        </a:rPr>
                        <a:t>Use oscilloscope to probe pins</a:t>
                      </a:r>
                      <a:endParaRPr sz="1300">
                        <a:solidFill>
                          <a:schemeClr val="dk1"/>
                        </a:solidFill>
                      </a:endParaRPr>
                    </a:p>
                    <a:p>
                      <a:pPr indent="-247650" lvl="1" marL="685800" rtl="0" algn="l">
                        <a:spcBef>
                          <a:spcPts val="0"/>
                        </a:spcBef>
                        <a:spcAft>
                          <a:spcPts val="0"/>
                        </a:spcAft>
                        <a:buClr>
                          <a:schemeClr val="dk1"/>
                        </a:buClr>
                        <a:buSzPts val="1300"/>
                        <a:buChar char="○"/>
                      </a:pPr>
                      <a:r>
                        <a:rPr lang="en-US" sz="1300">
                          <a:solidFill>
                            <a:schemeClr val="dk1"/>
                          </a:solidFill>
                        </a:rPr>
                        <a:t>Integrate with motor driver this week and see what needs to be fixed</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Integration with Power Subsystem</a:t>
                      </a:r>
                      <a:endParaRPr sz="1300">
                        <a:solidFill>
                          <a:schemeClr val="dk1"/>
                        </a:solidFill>
                      </a:endParaRPr>
                    </a:p>
                    <a:p>
                      <a:pPr indent="-247650" lvl="1" marL="685800" rtl="0" algn="l">
                        <a:spcBef>
                          <a:spcPts val="0"/>
                        </a:spcBef>
                        <a:spcAft>
                          <a:spcPts val="0"/>
                        </a:spcAft>
                        <a:buClr>
                          <a:schemeClr val="dk1"/>
                        </a:buClr>
                        <a:buSzPts val="1300"/>
                        <a:buChar char="○"/>
                      </a:pPr>
                      <a:r>
                        <a:rPr lang="en-US" sz="1300">
                          <a:solidFill>
                            <a:schemeClr val="dk1"/>
                          </a:solidFill>
                        </a:rPr>
                        <a:t>Connect to 3v3 terminal blocks, ensure power of MCU board</a:t>
                      </a:r>
                      <a:endParaRPr sz="1300">
                        <a:solidFill>
                          <a:schemeClr val="dk1"/>
                        </a:solidFill>
                      </a:endParaRPr>
                    </a:p>
                    <a:p>
                      <a:pPr indent="-247650" lvl="0" marL="342900" rtl="0" algn="l">
                        <a:spcBef>
                          <a:spcPts val="0"/>
                        </a:spcBef>
                        <a:spcAft>
                          <a:spcPts val="0"/>
                        </a:spcAft>
                        <a:buClr>
                          <a:schemeClr val="dk1"/>
                        </a:buClr>
                        <a:buSzPts val="1300"/>
                        <a:buChar char="-"/>
                      </a:pPr>
                      <a:r>
                        <a:rPr lang="en-US" sz="1300">
                          <a:solidFill>
                            <a:schemeClr val="dk1"/>
                          </a:solidFill>
                        </a:rPr>
                        <a:t>Integration with Wireless Subsystem</a:t>
                      </a:r>
                      <a:endParaRPr sz="1300">
                        <a:solidFill>
                          <a:schemeClr val="dk1"/>
                        </a:solidFill>
                      </a:endParaRPr>
                    </a:p>
                    <a:p>
                      <a:pPr indent="-247650" lvl="1" marL="685800" rtl="0" algn="l">
                        <a:spcBef>
                          <a:spcPts val="0"/>
                        </a:spcBef>
                        <a:spcAft>
                          <a:spcPts val="0"/>
                        </a:spcAft>
                        <a:buClr>
                          <a:schemeClr val="dk1"/>
                        </a:buClr>
                        <a:buSzPts val="1300"/>
                        <a:buChar char="○"/>
                      </a:pPr>
                      <a:r>
                        <a:rPr lang="en-US" sz="1300">
                          <a:solidFill>
                            <a:schemeClr val="dk1"/>
                          </a:solidFill>
                        </a:rPr>
                        <a:t>Integrate and test mobile app input to the MCU</a:t>
                      </a:r>
                      <a:endParaRPr sz="1300">
                        <a:solidFill>
                          <a:schemeClr val="dk1"/>
                        </a:solidFill>
                      </a:endParaRPr>
                    </a:p>
                    <a:p>
                      <a:pPr indent="0" lvl="0" marL="457200" rtl="0" algn="l">
                        <a:spcBef>
                          <a:spcPts val="0"/>
                        </a:spcBef>
                        <a:spcAft>
                          <a:spcPts val="0"/>
                        </a:spcAft>
                        <a:buNone/>
                      </a:pPr>
                      <a:r>
                        <a:t/>
                      </a:r>
                      <a:endParaRPr sz="1300">
                        <a:solidFill>
                          <a:schemeClr val="dk1"/>
                        </a:solidFill>
                      </a:endParaRPr>
                    </a:p>
                  </a:txBody>
                  <a:tcPr marT="34325" marB="343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44" name="Google Shape;144;g32ad52f00be_0_0"/>
          <p:cNvSpPr txBox="1"/>
          <p:nvPr/>
        </p:nvSpPr>
        <p:spPr>
          <a:xfrm>
            <a:off x="6827100" y="170450"/>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720">
                <a:solidFill>
                  <a:schemeClr val="dk1"/>
                </a:solidFill>
              </a:rPr>
              <a:t>Adrian Guzman</a:t>
            </a:r>
            <a:endParaRPr sz="3200">
              <a:solidFill>
                <a:schemeClr val="dk1"/>
              </a:solidFill>
            </a:endParaRPr>
          </a:p>
        </p:txBody>
      </p:sp>
      <p:sp>
        <p:nvSpPr>
          <p:cNvPr id="145" name="Google Shape;145;g32ad52f00be_0_0"/>
          <p:cNvSpPr txBox="1"/>
          <p:nvPr>
            <p:ph type="title"/>
          </p:nvPr>
        </p:nvSpPr>
        <p:spPr>
          <a:xfrm>
            <a:off x="457200" y="620758"/>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MCU/Processing Subsystem</a:t>
            </a:r>
            <a:endParaRPr sz="298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2ad52f00be_0_6"/>
          <p:cNvSpPr txBox="1"/>
          <p:nvPr/>
        </p:nvSpPr>
        <p:spPr>
          <a:xfrm>
            <a:off x="6827100" y="170450"/>
            <a:ext cx="1859700" cy="45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US" sz="1720">
                <a:solidFill>
                  <a:schemeClr val="dk1"/>
                </a:solidFill>
              </a:rPr>
              <a:t>Adrian Guzman</a:t>
            </a:r>
            <a:endParaRPr sz="3200">
              <a:solidFill>
                <a:schemeClr val="dk1"/>
              </a:solidFill>
            </a:endParaRPr>
          </a:p>
        </p:txBody>
      </p:sp>
      <p:sp>
        <p:nvSpPr>
          <p:cNvPr id="151" name="Google Shape;151;g32ad52f00be_0_6"/>
          <p:cNvSpPr txBox="1"/>
          <p:nvPr>
            <p:ph type="title"/>
          </p:nvPr>
        </p:nvSpPr>
        <p:spPr>
          <a:xfrm>
            <a:off x="457200" y="620758"/>
            <a:ext cx="8229600" cy="602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MCU/Processing Subsystem</a:t>
            </a:r>
            <a:endParaRPr sz="2980"/>
          </a:p>
        </p:txBody>
      </p:sp>
      <p:pic>
        <p:nvPicPr>
          <p:cNvPr id="152" name="Google Shape;152;g32ad52f00be_0_6"/>
          <p:cNvPicPr preferRelativeResize="0"/>
          <p:nvPr/>
        </p:nvPicPr>
        <p:blipFill>
          <a:blip r:embed="rId3">
            <a:alphaModFix/>
          </a:blip>
          <a:stretch>
            <a:fillRect/>
          </a:stretch>
        </p:blipFill>
        <p:spPr>
          <a:xfrm>
            <a:off x="199550" y="1375275"/>
            <a:ext cx="1939404" cy="1840376"/>
          </a:xfrm>
          <a:prstGeom prst="rect">
            <a:avLst/>
          </a:prstGeom>
          <a:noFill/>
          <a:ln>
            <a:noFill/>
          </a:ln>
        </p:spPr>
      </p:pic>
      <p:pic>
        <p:nvPicPr>
          <p:cNvPr id="153" name="Google Shape;153;g32ad52f00be_0_6"/>
          <p:cNvPicPr preferRelativeResize="0"/>
          <p:nvPr/>
        </p:nvPicPr>
        <p:blipFill>
          <a:blip r:embed="rId4">
            <a:alphaModFix/>
          </a:blip>
          <a:stretch>
            <a:fillRect/>
          </a:stretch>
        </p:blipFill>
        <p:spPr>
          <a:xfrm>
            <a:off x="2384375" y="1392956"/>
            <a:ext cx="1939400" cy="1805006"/>
          </a:xfrm>
          <a:prstGeom prst="rect">
            <a:avLst/>
          </a:prstGeom>
          <a:noFill/>
          <a:ln>
            <a:noFill/>
          </a:ln>
        </p:spPr>
      </p:pic>
      <p:sp>
        <p:nvSpPr>
          <p:cNvPr id="154" name="Google Shape;154;g32ad52f00be_0_6"/>
          <p:cNvSpPr txBox="1"/>
          <p:nvPr/>
        </p:nvSpPr>
        <p:spPr>
          <a:xfrm>
            <a:off x="763325" y="3197950"/>
            <a:ext cx="6369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Front	</a:t>
            </a:r>
            <a:endParaRPr b="1" sz="1300">
              <a:solidFill>
                <a:schemeClr val="dk1"/>
              </a:solidFill>
            </a:endParaRPr>
          </a:p>
        </p:txBody>
      </p:sp>
      <p:sp>
        <p:nvSpPr>
          <p:cNvPr id="155" name="Google Shape;155;g32ad52f00be_0_6"/>
          <p:cNvSpPr txBox="1"/>
          <p:nvPr/>
        </p:nvSpPr>
        <p:spPr>
          <a:xfrm>
            <a:off x="3035625" y="3197950"/>
            <a:ext cx="6369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Back</a:t>
            </a:r>
            <a:endParaRPr b="1" sz="1300">
              <a:solidFill>
                <a:schemeClr val="dk1"/>
              </a:solidFill>
            </a:endParaRPr>
          </a:p>
        </p:txBody>
      </p:sp>
      <p:pic>
        <p:nvPicPr>
          <p:cNvPr id="156" name="Google Shape;156;g32ad52f00be_0_6"/>
          <p:cNvPicPr preferRelativeResize="0"/>
          <p:nvPr/>
        </p:nvPicPr>
        <p:blipFill>
          <a:blip r:embed="rId5">
            <a:alphaModFix/>
          </a:blip>
          <a:stretch>
            <a:fillRect/>
          </a:stretch>
        </p:blipFill>
        <p:spPr>
          <a:xfrm>
            <a:off x="4708001" y="1404075"/>
            <a:ext cx="2042600" cy="2335350"/>
          </a:xfrm>
          <a:prstGeom prst="rect">
            <a:avLst/>
          </a:prstGeom>
          <a:noFill/>
          <a:ln>
            <a:noFill/>
          </a:ln>
        </p:spPr>
      </p:pic>
      <p:pic>
        <p:nvPicPr>
          <p:cNvPr id="157" name="Google Shape;157;g32ad52f00be_0_6"/>
          <p:cNvPicPr preferRelativeResize="0"/>
          <p:nvPr/>
        </p:nvPicPr>
        <p:blipFill>
          <a:blip r:embed="rId6">
            <a:alphaModFix/>
          </a:blip>
          <a:stretch>
            <a:fillRect/>
          </a:stretch>
        </p:blipFill>
        <p:spPr>
          <a:xfrm>
            <a:off x="547650" y="3812150"/>
            <a:ext cx="2852675" cy="864275"/>
          </a:xfrm>
          <a:prstGeom prst="rect">
            <a:avLst/>
          </a:prstGeom>
          <a:noFill/>
          <a:ln>
            <a:noFill/>
          </a:ln>
        </p:spPr>
      </p:pic>
      <p:sp>
        <p:nvSpPr>
          <p:cNvPr id="158" name="Google Shape;158;g32ad52f00be_0_6"/>
          <p:cNvSpPr txBox="1"/>
          <p:nvPr/>
        </p:nvSpPr>
        <p:spPr>
          <a:xfrm>
            <a:off x="892475" y="4599900"/>
            <a:ext cx="21630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dk1"/>
                </a:solidFill>
              </a:rPr>
              <a:t>Successful</a:t>
            </a:r>
            <a:r>
              <a:rPr b="1" lang="en-US" sz="1300">
                <a:solidFill>
                  <a:schemeClr val="dk1"/>
                </a:solidFill>
              </a:rPr>
              <a:t> Flash of MCU</a:t>
            </a:r>
            <a:endParaRPr b="1" sz="1300">
              <a:solidFill>
                <a:schemeClr val="dk1"/>
              </a:solidFill>
            </a:endParaRPr>
          </a:p>
        </p:txBody>
      </p:sp>
      <p:sp>
        <p:nvSpPr>
          <p:cNvPr id="159" name="Google Shape;159;g32ad52f00be_0_6"/>
          <p:cNvSpPr/>
          <p:nvPr/>
        </p:nvSpPr>
        <p:spPr>
          <a:xfrm rot="-4331">
            <a:off x="4306407" y="3428417"/>
            <a:ext cx="714301" cy="144600"/>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g32ad52f00be_0_6"/>
          <p:cNvSpPr txBox="1"/>
          <p:nvPr/>
        </p:nvSpPr>
        <p:spPr>
          <a:xfrm rot="-1243">
            <a:off x="4065248" y="3197952"/>
            <a:ext cx="8298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dk1"/>
                </a:solidFill>
              </a:rPr>
              <a:t>JTAG pins</a:t>
            </a:r>
            <a:endParaRPr b="1" sz="900">
              <a:solidFill>
                <a:schemeClr val="dk1"/>
              </a:solidFill>
            </a:endParaRPr>
          </a:p>
        </p:txBody>
      </p:sp>
      <p:sp>
        <p:nvSpPr>
          <p:cNvPr id="161" name="Google Shape;161;g32ad52f00be_0_6"/>
          <p:cNvSpPr/>
          <p:nvPr/>
        </p:nvSpPr>
        <p:spPr>
          <a:xfrm rot="1770903">
            <a:off x="4364150" y="2341331"/>
            <a:ext cx="714297" cy="144563"/>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g32ad52f00be_0_6"/>
          <p:cNvSpPr txBox="1"/>
          <p:nvPr/>
        </p:nvSpPr>
        <p:spPr>
          <a:xfrm rot="-1243">
            <a:off x="4306398" y="1965802"/>
            <a:ext cx="8298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dk1"/>
                </a:solidFill>
              </a:rPr>
              <a:t>3V3 LED</a:t>
            </a:r>
            <a:endParaRPr b="1" sz="900">
              <a:solidFill>
                <a:schemeClr val="dk1"/>
              </a:solidFill>
            </a:endParaRPr>
          </a:p>
        </p:txBody>
      </p:sp>
      <p:sp>
        <p:nvSpPr>
          <p:cNvPr id="163" name="Google Shape;163;g32ad52f00be_0_6"/>
          <p:cNvSpPr txBox="1"/>
          <p:nvPr/>
        </p:nvSpPr>
        <p:spPr>
          <a:xfrm rot="-884">
            <a:off x="4229975" y="1387125"/>
            <a:ext cx="11661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dk1"/>
                </a:solidFill>
              </a:rPr>
              <a:t>GPIO Toggle LED</a:t>
            </a:r>
            <a:endParaRPr b="1" sz="900">
              <a:solidFill>
                <a:schemeClr val="dk1"/>
              </a:solidFill>
            </a:endParaRPr>
          </a:p>
        </p:txBody>
      </p:sp>
      <p:sp>
        <p:nvSpPr>
          <p:cNvPr id="164" name="Google Shape;164;g32ad52f00be_0_6"/>
          <p:cNvSpPr/>
          <p:nvPr/>
        </p:nvSpPr>
        <p:spPr>
          <a:xfrm rot="3256712">
            <a:off x="4590030" y="2039337"/>
            <a:ext cx="1032807" cy="138626"/>
          </a:xfrm>
          <a:prstGeom prst="rightArrow">
            <a:avLst>
              <a:gd fmla="val 50000" name="adj1"/>
              <a:gd fmla="val 50000" name="adj2"/>
            </a:avLst>
          </a:prstGeom>
          <a:solidFill>
            <a:srgbClr val="E8131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5" name="Google Shape;165;g32ad52f00be_0_6"/>
          <p:cNvPicPr preferRelativeResize="0"/>
          <p:nvPr/>
        </p:nvPicPr>
        <p:blipFill>
          <a:blip r:embed="rId7">
            <a:alphaModFix/>
          </a:blip>
          <a:stretch>
            <a:fillRect/>
          </a:stretch>
        </p:blipFill>
        <p:spPr>
          <a:xfrm>
            <a:off x="7134825" y="1375275"/>
            <a:ext cx="1605275" cy="2866274"/>
          </a:xfrm>
          <a:prstGeom prst="rect">
            <a:avLst/>
          </a:prstGeom>
          <a:noFill/>
          <a:ln>
            <a:noFill/>
          </a:ln>
        </p:spPr>
      </p:pic>
      <p:sp>
        <p:nvSpPr>
          <p:cNvPr id="166" name="Google Shape;166;g32ad52f00be_0_6"/>
          <p:cNvSpPr txBox="1"/>
          <p:nvPr/>
        </p:nvSpPr>
        <p:spPr>
          <a:xfrm>
            <a:off x="6802113" y="4318950"/>
            <a:ext cx="22707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00">
                <a:solidFill>
                  <a:schemeClr val="dk1"/>
                </a:solidFill>
              </a:rPr>
              <a:t>Program that moves cobot arm side to side via C2000 MCU</a:t>
            </a:r>
            <a:endParaRPr b="1" sz="900">
              <a:solidFill>
                <a:schemeClr val="dk1"/>
              </a:solidFill>
            </a:endParaRPr>
          </a:p>
        </p:txBody>
      </p:sp>
      <p:sp>
        <p:nvSpPr>
          <p:cNvPr id="167" name="Google Shape;167;g32ad52f00be_0_6"/>
          <p:cNvSpPr txBox="1"/>
          <p:nvPr/>
        </p:nvSpPr>
        <p:spPr>
          <a:xfrm>
            <a:off x="3749925" y="3812150"/>
            <a:ext cx="2892900" cy="10797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Char char="●"/>
            </a:pPr>
            <a:r>
              <a:rPr lang="en-US" sz="900">
                <a:solidFill>
                  <a:schemeClr val="dk1"/>
                </a:solidFill>
              </a:rPr>
              <a:t>All programs written last year work on new PCB board.</a:t>
            </a:r>
            <a:endParaRPr sz="900">
              <a:solidFill>
                <a:schemeClr val="dk1"/>
              </a:solidFill>
            </a:endParaRPr>
          </a:p>
          <a:p>
            <a:pPr indent="-285750" lvl="0" marL="457200" rtl="0" algn="l">
              <a:spcBef>
                <a:spcPts val="0"/>
              </a:spcBef>
              <a:spcAft>
                <a:spcPts val="0"/>
              </a:spcAft>
              <a:buClr>
                <a:schemeClr val="dk1"/>
              </a:buClr>
              <a:buSzPts val="900"/>
              <a:buChar char="●"/>
            </a:pPr>
            <a:r>
              <a:rPr lang="en-US" sz="900">
                <a:solidFill>
                  <a:schemeClr val="dk1"/>
                </a:solidFill>
              </a:rPr>
              <a:t>Ready for integration with power &amp; wireless</a:t>
            </a:r>
            <a:endParaRPr sz="900">
              <a:solidFill>
                <a:schemeClr val="dk1"/>
              </a:solidFill>
            </a:endParaRPr>
          </a:p>
          <a:p>
            <a:pPr indent="-285750" lvl="1" marL="914400" rtl="0" algn="l">
              <a:spcBef>
                <a:spcPts val="0"/>
              </a:spcBef>
              <a:spcAft>
                <a:spcPts val="0"/>
              </a:spcAft>
              <a:buClr>
                <a:schemeClr val="dk1"/>
              </a:buClr>
              <a:buSzPts val="900"/>
              <a:buChar char="○"/>
            </a:pPr>
            <a:r>
              <a:rPr lang="en-US" sz="900">
                <a:solidFill>
                  <a:schemeClr val="dk1"/>
                </a:solidFill>
              </a:rPr>
              <a:t>ESP-32 verified functional, pending wireless app to fully check off </a:t>
            </a:r>
            <a:endParaRPr sz="900">
              <a:solidFill>
                <a:schemeClr val="dk1"/>
              </a:solidFill>
            </a:endParaRPr>
          </a:p>
          <a:p>
            <a:pPr indent="-285750" lvl="0" marL="457200" rtl="0" algn="l">
              <a:spcBef>
                <a:spcPts val="0"/>
              </a:spcBef>
              <a:spcAft>
                <a:spcPts val="0"/>
              </a:spcAft>
              <a:buClr>
                <a:schemeClr val="dk1"/>
              </a:buClr>
              <a:buSzPts val="900"/>
              <a:buChar char="●"/>
            </a:pPr>
            <a:r>
              <a:rPr lang="en-US" sz="900">
                <a:solidFill>
                  <a:schemeClr val="dk1"/>
                </a:solidFill>
              </a:rPr>
              <a:t>Ready to integrate with motor driver</a:t>
            </a:r>
            <a:endParaRPr sz="900">
              <a:solidFill>
                <a:schemeClr val="dk1"/>
              </a:solidFill>
            </a:endParaRPr>
          </a:p>
          <a:p>
            <a:pPr indent="-285750" lvl="1" marL="914400" rtl="0" algn="l">
              <a:spcBef>
                <a:spcPts val="0"/>
              </a:spcBef>
              <a:spcAft>
                <a:spcPts val="0"/>
              </a:spcAft>
              <a:buClr>
                <a:schemeClr val="dk1"/>
              </a:buClr>
              <a:buSzPts val="900"/>
              <a:buChar char="○"/>
            </a:pPr>
            <a:r>
              <a:rPr lang="en-US" sz="900">
                <a:solidFill>
                  <a:schemeClr val="dk1"/>
                </a:solidFill>
              </a:rPr>
              <a:t>Expect to fix things as we integrate these two subsystems</a:t>
            </a:r>
            <a:endParaRPr sz="900">
              <a:solidFill>
                <a:schemeClr val="dk1"/>
              </a:solidFill>
            </a:endParaRPr>
          </a:p>
        </p:txBody>
      </p:sp>
      <p:sp>
        <p:nvSpPr>
          <p:cNvPr id="168" name="Google Shape;168;g32ad52f00be_0_6"/>
          <p:cNvSpPr/>
          <p:nvPr/>
        </p:nvSpPr>
        <p:spPr>
          <a:xfrm>
            <a:off x="7618321" y="1404075"/>
            <a:ext cx="365100" cy="425400"/>
          </a:xfrm>
          <a:prstGeom prst="curvedRightArrow">
            <a:avLst>
              <a:gd fmla="val 25000" name="adj1"/>
              <a:gd fmla="val 50000" name="adj2"/>
              <a:gd fmla="val 25000" name="adj3"/>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